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82"/>
  </p:notesMasterIdLst>
  <p:sldIdLst>
    <p:sldId id="256" r:id="rId3"/>
    <p:sldId id="792" r:id="rId4"/>
    <p:sldId id="967" r:id="rId5"/>
    <p:sldId id="969" r:id="rId6"/>
    <p:sldId id="970" r:id="rId7"/>
    <p:sldId id="971" r:id="rId8"/>
    <p:sldId id="972" r:id="rId9"/>
    <p:sldId id="973" r:id="rId10"/>
    <p:sldId id="975" r:id="rId11"/>
    <p:sldId id="976" r:id="rId12"/>
    <p:sldId id="977" r:id="rId13"/>
    <p:sldId id="978" r:id="rId14"/>
    <p:sldId id="979" r:id="rId15"/>
    <p:sldId id="980" r:id="rId16"/>
    <p:sldId id="981" r:id="rId17"/>
    <p:sldId id="982" r:id="rId18"/>
    <p:sldId id="983" r:id="rId19"/>
    <p:sldId id="984" r:id="rId20"/>
    <p:sldId id="985" r:id="rId21"/>
    <p:sldId id="986" r:id="rId22"/>
    <p:sldId id="987" r:id="rId23"/>
    <p:sldId id="988" r:id="rId24"/>
    <p:sldId id="990" r:id="rId25"/>
    <p:sldId id="989" r:id="rId26"/>
    <p:sldId id="991" r:id="rId27"/>
    <p:sldId id="992" r:id="rId28"/>
    <p:sldId id="993" r:id="rId29"/>
    <p:sldId id="994" r:id="rId30"/>
    <p:sldId id="995" r:id="rId31"/>
    <p:sldId id="821" r:id="rId32"/>
    <p:sldId id="835" r:id="rId33"/>
    <p:sldId id="996" r:id="rId34"/>
    <p:sldId id="998" r:id="rId35"/>
    <p:sldId id="1000" r:id="rId36"/>
    <p:sldId id="1001" r:id="rId37"/>
    <p:sldId id="1002" r:id="rId38"/>
    <p:sldId id="1003" r:id="rId39"/>
    <p:sldId id="1004" r:id="rId40"/>
    <p:sldId id="1005" r:id="rId41"/>
    <p:sldId id="1006" r:id="rId42"/>
    <p:sldId id="1007" r:id="rId43"/>
    <p:sldId id="1008" r:id="rId44"/>
    <p:sldId id="1009" r:id="rId45"/>
    <p:sldId id="1011" r:id="rId46"/>
    <p:sldId id="1012" r:id="rId47"/>
    <p:sldId id="1010" r:id="rId48"/>
    <p:sldId id="1013" r:id="rId49"/>
    <p:sldId id="1014" r:id="rId50"/>
    <p:sldId id="1015" r:id="rId51"/>
    <p:sldId id="1016" r:id="rId52"/>
    <p:sldId id="1017" r:id="rId53"/>
    <p:sldId id="1018" r:id="rId54"/>
    <p:sldId id="1019" r:id="rId55"/>
    <p:sldId id="1020" r:id="rId56"/>
    <p:sldId id="1021" r:id="rId57"/>
    <p:sldId id="1022" r:id="rId58"/>
    <p:sldId id="1023" r:id="rId59"/>
    <p:sldId id="1024" r:id="rId60"/>
    <p:sldId id="1025" r:id="rId61"/>
    <p:sldId id="1026" r:id="rId62"/>
    <p:sldId id="1027" r:id="rId63"/>
    <p:sldId id="1029" r:id="rId64"/>
    <p:sldId id="1039" r:id="rId65"/>
    <p:sldId id="1040" r:id="rId66"/>
    <p:sldId id="1041" r:id="rId67"/>
    <p:sldId id="1042" r:id="rId68"/>
    <p:sldId id="1032" r:id="rId69"/>
    <p:sldId id="1028" r:id="rId70"/>
    <p:sldId id="1038" r:id="rId71"/>
    <p:sldId id="1030" r:id="rId72"/>
    <p:sldId id="1036" r:id="rId73"/>
    <p:sldId id="1031" r:id="rId74"/>
    <p:sldId id="1035" r:id="rId75"/>
    <p:sldId id="1033" r:id="rId76"/>
    <p:sldId id="1037" r:id="rId77"/>
    <p:sldId id="1043" r:id="rId78"/>
    <p:sldId id="742" r:id="rId79"/>
    <p:sldId id="786" r:id="rId80"/>
    <p:sldId id="386" r:id="rId8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51" autoAdjust="0"/>
    <p:restoredTop sz="85885" autoAdjust="0"/>
  </p:normalViewPr>
  <p:slideViewPr>
    <p:cSldViewPr>
      <p:cViewPr varScale="1">
        <p:scale>
          <a:sx n="112" d="100"/>
          <a:sy n="112" d="100"/>
        </p:scale>
        <p:origin x="19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F92FD1BD-F49A-EC40-B2C6-50B5F6F33DC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19811" name="Rectangle 3">
            <a:extLst>
              <a:ext uri="{FF2B5EF4-FFF2-40B4-BE49-F238E27FC236}">
                <a16:creationId xmlns:a16="http://schemas.microsoft.com/office/drawing/2014/main" id="{C1D67509-113B-6F43-9AA6-69C452359C8A}"/>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14340" name="Rectangle 4">
            <a:extLst>
              <a:ext uri="{FF2B5EF4-FFF2-40B4-BE49-F238E27FC236}">
                <a16:creationId xmlns:a16="http://schemas.microsoft.com/office/drawing/2014/main" id="{4DC58884-C20E-594C-B097-918928D1B76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a:extLst>
              <a:ext uri="{FF2B5EF4-FFF2-40B4-BE49-F238E27FC236}">
                <a16:creationId xmlns:a16="http://schemas.microsoft.com/office/drawing/2014/main" id="{1D72641F-B348-024E-83C0-E53F1ECB797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9814" name="Rectangle 6">
            <a:extLst>
              <a:ext uri="{FF2B5EF4-FFF2-40B4-BE49-F238E27FC236}">
                <a16:creationId xmlns:a16="http://schemas.microsoft.com/office/drawing/2014/main" id="{15053D0A-745B-8040-99AB-2AEF73E6BB3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19815" name="Rectangle 7">
            <a:extLst>
              <a:ext uri="{FF2B5EF4-FFF2-40B4-BE49-F238E27FC236}">
                <a16:creationId xmlns:a16="http://schemas.microsoft.com/office/drawing/2014/main" id="{E92FE752-FAB7-CB4D-9DF9-F9218301DDBF}"/>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BE95568-ADD2-B141-BF62-DD057E3B3DE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540E012-E62C-3041-910D-EF02B54367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DD32032-FC4C-674D-BE5A-13D4E315B74F}" type="slidenum">
              <a:rPr lang="en-US" altLang="zh-CN" smtClean="0"/>
              <a:pPr>
                <a:spcBef>
                  <a:spcPct val="0"/>
                </a:spcBef>
              </a:pPr>
              <a:t>1</a:t>
            </a:fld>
            <a:endParaRPr lang="en-US" altLang="zh-CN"/>
          </a:p>
        </p:txBody>
      </p:sp>
      <p:sp>
        <p:nvSpPr>
          <p:cNvPr id="16386" name="Rectangle 2">
            <a:extLst>
              <a:ext uri="{FF2B5EF4-FFF2-40B4-BE49-F238E27FC236}">
                <a16:creationId xmlns:a16="http://schemas.microsoft.com/office/drawing/2014/main" id="{91D39520-0872-BE41-9480-8590A2F622DE}"/>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306EDAA9-F6A0-4845-A547-B9F4423114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29</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637601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F2474509-246E-B840-A573-38B7D84AE59D}"/>
              </a:ext>
            </a:extLst>
          </p:cNvPr>
          <p:cNvSpPr>
            <a:spLocks noGrp="1" noRot="1" noChangeAspect="1" noChangeArrowheads="1" noTextEdit="1"/>
          </p:cNvSpPr>
          <p:nvPr>
            <p:ph type="sldImg"/>
          </p:nvPr>
        </p:nvSpPr>
        <p:spPr>
          <a:ln/>
        </p:spPr>
      </p:sp>
      <p:sp>
        <p:nvSpPr>
          <p:cNvPr id="57346" name="Notes Placeholder 2">
            <a:extLst>
              <a:ext uri="{FF2B5EF4-FFF2-40B4-BE49-F238E27FC236}">
                <a16:creationId xmlns:a16="http://schemas.microsoft.com/office/drawing/2014/main" id="{C703D84E-3D09-464F-B2FF-9D54856541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IP Spoofing: Craft SYN packets from r</a:t>
            </a:r>
            <a:r>
              <a:rPr lang="en-CN" altLang="en-CN">
                <a:latin typeface="Arial" panose="020B0604020202020204" pitchFamily="34" charset="0"/>
              </a:rPr>
              <a:t>andomly forged IP address;</a:t>
            </a:r>
          </a:p>
          <a:p>
            <a:r>
              <a:rPr lang="en-US" altLang="en-CN">
                <a:latin typeface="Arial" panose="020B0604020202020204" pitchFamily="34" charset="0"/>
              </a:rPr>
              <a:t>F</a:t>
            </a:r>
            <a:r>
              <a:rPr lang="en-CN" altLang="en-CN">
                <a:latin typeface="Arial" panose="020B0604020202020204" pitchFamily="34" charset="0"/>
              </a:rPr>
              <a:t>or such random IP addresses, after they receive SYN ACK packets from the server, they may simply discard them as these IP addresses have not sent SYN requests at all</a:t>
            </a:r>
          </a:p>
        </p:txBody>
      </p:sp>
      <p:sp>
        <p:nvSpPr>
          <p:cNvPr id="57347" name="Slide Number Placeholder 3">
            <a:extLst>
              <a:ext uri="{FF2B5EF4-FFF2-40B4-BE49-F238E27FC236}">
                <a16:creationId xmlns:a16="http://schemas.microsoft.com/office/drawing/2014/main" id="{B6A91C2A-9D21-9F41-B116-CD3BCC4666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33C5BB-8C1A-B24C-8F89-010173D35D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32</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2324377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38</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782518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example of detection-specific audit records is one developed by Dorothy Denning [DENN87]. Each audit record contains the following fields: </a:t>
            </a:r>
          </a:p>
          <a:p>
            <a:r>
              <a:rPr lang="en-US" dirty="0"/>
              <a:t>Subject: Initiators of actions. A subject is typically a terminal user but might also be a process acting on behalf of users or groups of users. All activity arises through commands issued by subjects. Subjects may be grouped into different access classes, and these classes may overlap. </a:t>
            </a:r>
          </a:p>
          <a:p>
            <a:r>
              <a:rPr lang="en-US" dirty="0"/>
              <a:t>Action:Operationperformedbythesubjectonorwithanobject;forexample, login, read, perform I/O, execute. </a:t>
            </a:r>
          </a:p>
          <a:p>
            <a:r>
              <a:rPr lang="en-US" dirty="0"/>
              <a:t>Object: Receptors of actions. Examples include files, programs, messages, records, terminals, printers, and user- or program-created structures. When a subject is the recipient of an action, such as electronic mail, then that subject is considered an object. Objects may be grouped by type. Object granularity may vary by object type and by environment. For example, database actions may be audited for the database as a whole or at the record level. </a:t>
            </a:r>
          </a:p>
          <a:p>
            <a:r>
              <a:rPr lang="en-US" dirty="0"/>
              <a:t>Exception-Condition: Denotes which, if any, exception condition is raised on return. </a:t>
            </a:r>
          </a:p>
          <a:p>
            <a:r>
              <a:rPr lang="en-US" dirty="0"/>
              <a:t>Resource-Usage: A list of quantitative elements in which each element gives the amount used of some resource (e.g., number of lines printed or displayed, number of records read or written, processor time, I/O units used, session elapsed time). </a:t>
            </a:r>
          </a:p>
          <a:p>
            <a:r>
              <a:rPr lang="en-US" dirty="0"/>
              <a:t>Time-Stamp: Unique time-and-date stamp identifying when the action took place. </a:t>
            </a:r>
          </a:p>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42</a:t>
            </a:fld>
            <a:endParaRPr lang="en-US" altLang="zh-CN"/>
          </a:p>
        </p:txBody>
      </p:sp>
    </p:spTree>
    <p:extLst>
      <p:ext uri="{BB962C8B-B14F-4D97-AF65-F5344CB8AC3E}">
        <p14:creationId xmlns:p14="http://schemas.microsoft.com/office/powerpoint/2010/main" val="142178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20.3 [SNAP91] shows the general approach that is taken. The agent captures each audit record produced by the native audit collection system. A filter is applied that retains only those records that are of security interest. These records are then reformatted into a standardized format referred to as the host audit record (HAR). Next, a template-driven logic module analyzes the records for suspicious activity. At the lowest level, the agent scans for notable events that are of interest independent of any past events. Examples include failed file accesses, accessing system files, and changing a file’s access control. At the next higher level, the agent looks for sequences of events, such as known attack patterns (signatures). Finally, the agent looks for anomalous behavior of an individual user based on a historical profile of that user, such as number of programs executed, number of files accessed, and the like. </a:t>
            </a:r>
          </a:p>
          <a:p>
            <a:endParaRPr lang="en-US" dirty="0"/>
          </a:p>
          <a:p>
            <a:r>
              <a:rPr lang="en-US" dirty="0"/>
              <a:t>When suspicious activity is detected, an alert is sent to the central manager. The central manager includes an expert system that can draw inferences from received data. The manager may also query individual systems for copies of HARs to correlate with those from other agents. </a:t>
            </a:r>
          </a:p>
          <a:p>
            <a:endParaRPr lang="en-US" dirty="0"/>
          </a:p>
          <a:p>
            <a:r>
              <a:rPr lang="en-US" dirty="0"/>
              <a:t>The LAN monitor agent also supplies information to the central manager. The LAN monitor agent audits host-host connections, services used, and volume of traffic. It searches for significant events, such as sudden changes in network load, the use of security-related services, and network activities such as rlogin. </a:t>
            </a:r>
          </a:p>
          <a:p>
            <a:endParaRPr lang="en-US" dirty="0"/>
          </a:p>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51</a:t>
            </a:fld>
            <a:endParaRPr lang="en-US" altLang="zh-CN"/>
          </a:p>
        </p:txBody>
      </p:sp>
    </p:spTree>
    <p:extLst>
      <p:ext uri="{BB962C8B-B14F-4D97-AF65-F5344CB8AC3E}">
        <p14:creationId xmlns:p14="http://schemas.microsoft.com/office/powerpoint/2010/main" val="1949831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52</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1909033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55</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3321006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59</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2308423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62</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2283980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2</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68</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418660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69</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3094714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72</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3674684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73</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4232866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76</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21389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幻灯片图像占位符 1">
            <a:extLst>
              <a:ext uri="{FF2B5EF4-FFF2-40B4-BE49-F238E27FC236}">
                <a16:creationId xmlns:a16="http://schemas.microsoft.com/office/drawing/2014/main" id="{ECE44E43-57E8-474D-BA79-7088B2693085}"/>
              </a:ext>
            </a:extLst>
          </p:cNvPr>
          <p:cNvSpPr>
            <a:spLocks noGrp="1" noRot="1" noChangeAspect="1" noChangeArrowheads="1" noTextEdit="1"/>
          </p:cNvSpPr>
          <p:nvPr>
            <p:ph type="sldImg"/>
          </p:nvPr>
        </p:nvSpPr>
        <p:spPr>
          <a:ln/>
        </p:spPr>
      </p:sp>
      <p:sp>
        <p:nvSpPr>
          <p:cNvPr id="157698" name="备注占位符 2">
            <a:extLst>
              <a:ext uri="{FF2B5EF4-FFF2-40B4-BE49-F238E27FC236}">
                <a16:creationId xmlns:a16="http://schemas.microsoft.com/office/drawing/2014/main" id="{89AD551C-0FEE-9040-BFAF-089DCA3C9E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Run your own race.</a:t>
            </a:r>
            <a:endParaRPr lang="zh-CN" altLang="en-US">
              <a:latin typeface="Arial" panose="020B0604020202020204" pitchFamily="34" charset="0"/>
            </a:endParaRPr>
          </a:p>
        </p:txBody>
      </p:sp>
      <p:sp>
        <p:nvSpPr>
          <p:cNvPr id="157699" name="灯片编号占位符 3">
            <a:extLst>
              <a:ext uri="{FF2B5EF4-FFF2-40B4-BE49-F238E27FC236}">
                <a16:creationId xmlns:a16="http://schemas.microsoft.com/office/drawing/2014/main" id="{8B804610-5076-8144-827A-0A6E8B5535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EF4AF90-F2E0-1044-A757-3A816EE3A9F9}" type="slidenum">
              <a:rPr lang="en-US" altLang="zh-CN" smtClean="0"/>
              <a:pPr>
                <a:spcBef>
                  <a:spcPct val="0"/>
                </a:spcBef>
              </a:pPr>
              <a:t>79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4</a:t>
            </a:fld>
            <a:endParaRPr lang="en-US" altLang="zh-CN"/>
          </a:p>
        </p:txBody>
      </p:sp>
    </p:spTree>
    <p:extLst>
      <p:ext uri="{BB962C8B-B14F-4D97-AF65-F5344CB8AC3E}">
        <p14:creationId xmlns:p14="http://schemas.microsoft.com/office/powerpoint/2010/main" val="162523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/wiki/IPsec</a:t>
            </a:r>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10</a:t>
            </a:fld>
            <a:endParaRPr lang="en-US" altLang="zh-CN"/>
          </a:p>
        </p:txBody>
      </p:sp>
    </p:spTree>
    <p:extLst>
      <p:ext uri="{BB962C8B-B14F-4D97-AF65-F5344CB8AC3E}">
        <p14:creationId xmlns:p14="http://schemas.microsoft.com/office/powerpoint/2010/main" val="1952832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13</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2227600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discard policy is more conservative. Initially, everything is blocked, and services must be added on a case-by-case basis. This policy is more visible to users, who are more likely to see the firewall as a hindrance. However, this is the policy likely to be preferred by businesses and government organizations. Further, visibility to users diminishes as rules are created. The default for- ward policy increases ease of use for end users but provides reduced security; the security administrator must, in essence, react to each new security threat as it becomes known. This policy may be used by generally more open organizations, such as universities. </a:t>
            </a:r>
          </a:p>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16</a:t>
            </a:fld>
            <a:endParaRPr lang="en-US" altLang="zh-CN"/>
          </a:p>
        </p:txBody>
      </p:sp>
    </p:spTree>
    <p:extLst>
      <p:ext uri="{BB962C8B-B14F-4D97-AF65-F5344CB8AC3E}">
        <p14:creationId xmlns:p14="http://schemas.microsoft.com/office/powerpoint/2010/main" val="3352600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17</a:t>
            </a:fld>
            <a:endParaRPr lang="en-US" altLang="zh-CN"/>
          </a:p>
        </p:txBody>
      </p:sp>
    </p:spTree>
    <p:extLst>
      <p:ext uri="{BB962C8B-B14F-4D97-AF65-F5344CB8AC3E}">
        <p14:creationId xmlns:p14="http://schemas.microsoft.com/office/powerpoint/2010/main" val="2101357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discard policy is more conservative. Initially, everything is blocked, and services must be added on a case-by-case basis. This policy is more visible to users, who are more likely to see the firewall as a hindrance. However, this is the policy likely to be preferred by businesses and government organizations. Further, visibility to users diminishes as rules are created. The default for- ward policy increases ease of use for end users but provides reduced security; the security administrator must, in essence, react to each new security threat as it becomes known. This policy may be used by generally more open organizations, such as universities. </a:t>
            </a:r>
          </a:p>
          <a:p>
            <a:endParaRPr lang="en-CN" dirty="0"/>
          </a:p>
        </p:txBody>
      </p:sp>
      <p:sp>
        <p:nvSpPr>
          <p:cNvPr id="4" name="Slide Number Placeholder 3"/>
          <p:cNvSpPr>
            <a:spLocks noGrp="1"/>
          </p:cNvSpPr>
          <p:nvPr>
            <p:ph type="sldNum" sz="quarter" idx="5"/>
          </p:nvPr>
        </p:nvSpPr>
        <p:spPr/>
        <p:txBody>
          <a:bodyPr/>
          <a:lstStyle/>
          <a:p>
            <a:pPr>
              <a:defRPr/>
            </a:pPr>
            <a:fld id="{3BE95568-ADD2-B141-BF62-DD057E3B3DEA}" type="slidenum">
              <a:rPr lang="en-US" altLang="zh-CN" smtClean="0"/>
              <a:pPr>
                <a:defRPr/>
              </a:pPr>
              <a:t>18</a:t>
            </a:fld>
            <a:endParaRPr lang="en-US" altLang="zh-CN"/>
          </a:p>
        </p:txBody>
      </p:sp>
    </p:spTree>
    <p:extLst>
      <p:ext uri="{BB962C8B-B14F-4D97-AF65-F5344CB8AC3E}">
        <p14:creationId xmlns:p14="http://schemas.microsoft.com/office/powerpoint/2010/main" val="3390377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5025977-A296-FE47-89E6-66F22084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3AF30-5310-7740-8418-C81C041D8B41}" type="slidenum">
              <a:rPr lang="en-US" altLang="zh-CN" smtClean="0"/>
              <a:pPr>
                <a:spcBef>
                  <a:spcPct val="0"/>
                </a:spcBef>
              </a:pPr>
              <a:t>23</a:t>
            </a:fld>
            <a:endParaRPr lang="en-US" altLang="zh-CN"/>
          </a:p>
        </p:txBody>
      </p:sp>
      <p:sp>
        <p:nvSpPr>
          <p:cNvPr id="18434" name="Rectangle 2">
            <a:extLst>
              <a:ext uri="{FF2B5EF4-FFF2-40B4-BE49-F238E27FC236}">
                <a16:creationId xmlns:a16="http://schemas.microsoft.com/office/drawing/2014/main" id="{5E8B7103-A567-6048-B09A-F70408DD71A9}"/>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D6531740-2C4C-E74B-95BE-021AFA7C4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19495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3E9B363-1E9E-4548-9774-1FC5980171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3E83B90-201D-784D-B1AA-0C3C57BB47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B9BEFF4-F4D0-AA40-B7E7-224DF468CF03}"/>
              </a:ext>
            </a:extLst>
          </p:cNvPr>
          <p:cNvSpPr>
            <a:spLocks noGrp="1" noChangeArrowheads="1"/>
          </p:cNvSpPr>
          <p:nvPr>
            <p:ph type="sldNum" sz="quarter" idx="12"/>
          </p:nvPr>
        </p:nvSpPr>
        <p:spPr>
          <a:ln/>
        </p:spPr>
        <p:txBody>
          <a:bodyPr/>
          <a:lstStyle>
            <a:lvl1pPr>
              <a:defRPr/>
            </a:lvl1pPr>
          </a:lstStyle>
          <a:p>
            <a:pPr>
              <a:defRPr/>
            </a:pPr>
            <a:fld id="{76BFE8C0-FE9A-264F-AAE8-754036CF42F8}" type="slidenum">
              <a:rPr lang="en-US" altLang="zh-CN"/>
              <a:pPr>
                <a:defRPr/>
              </a:pPr>
              <a:t>‹#›</a:t>
            </a:fld>
            <a:endParaRPr lang="en-US" altLang="zh-CN"/>
          </a:p>
        </p:txBody>
      </p:sp>
    </p:spTree>
    <p:extLst>
      <p:ext uri="{BB962C8B-B14F-4D97-AF65-F5344CB8AC3E}">
        <p14:creationId xmlns:p14="http://schemas.microsoft.com/office/powerpoint/2010/main" val="4076841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9FF20A5-CA86-A042-92A6-93B85A96865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3FF6684-7503-C14E-BA58-B13139A63EB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BCED2D3-18CB-1943-9295-957D5B9E33F6}"/>
              </a:ext>
            </a:extLst>
          </p:cNvPr>
          <p:cNvSpPr>
            <a:spLocks noGrp="1" noChangeArrowheads="1"/>
          </p:cNvSpPr>
          <p:nvPr>
            <p:ph type="sldNum" sz="quarter" idx="12"/>
          </p:nvPr>
        </p:nvSpPr>
        <p:spPr>
          <a:ln/>
        </p:spPr>
        <p:txBody>
          <a:bodyPr/>
          <a:lstStyle>
            <a:lvl1pPr>
              <a:defRPr/>
            </a:lvl1pPr>
          </a:lstStyle>
          <a:p>
            <a:pPr>
              <a:defRPr/>
            </a:pPr>
            <a:fld id="{16070A88-20B7-3B44-B509-B997C4633851}" type="slidenum">
              <a:rPr lang="en-US" altLang="zh-CN"/>
              <a:pPr>
                <a:defRPr/>
              </a:pPr>
              <a:t>‹#›</a:t>
            </a:fld>
            <a:endParaRPr lang="en-US" altLang="zh-CN"/>
          </a:p>
        </p:txBody>
      </p:sp>
    </p:spTree>
    <p:extLst>
      <p:ext uri="{BB962C8B-B14F-4D97-AF65-F5344CB8AC3E}">
        <p14:creationId xmlns:p14="http://schemas.microsoft.com/office/powerpoint/2010/main" val="1556459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0419D88-37C5-E949-A71D-ECEBFD8641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77DEA08-E42A-9B45-95FA-332B806989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E2E9C4-12F0-704F-B8E8-5D4D13E56469}"/>
              </a:ext>
            </a:extLst>
          </p:cNvPr>
          <p:cNvSpPr>
            <a:spLocks noGrp="1" noChangeArrowheads="1"/>
          </p:cNvSpPr>
          <p:nvPr>
            <p:ph type="sldNum" sz="quarter" idx="12"/>
          </p:nvPr>
        </p:nvSpPr>
        <p:spPr>
          <a:ln/>
        </p:spPr>
        <p:txBody>
          <a:bodyPr/>
          <a:lstStyle>
            <a:lvl1pPr>
              <a:defRPr/>
            </a:lvl1pPr>
          </a:lstStyle>
          <a:p>
            <a:pPr>
              <a:defRPr/>
            </a:pPr>
            <a:fld id="{E3553F81-8CA8-5541-85A6-71D8E1A765EE}" type="slidenum">
              <a:rPr lang="en-US" altLang="zh-CN"/>
              <a:pPr>
                <a:defRPr/>
              </a:pPr>
              <a:t>‹#›</a:t>
            </a:fld>
            <a:endParaRPr lang="en-US" altLang="zh-CN"/>
          </a:p>
        </p:txBody>
      </p:sp>
    </p:spTree>
    <p:extLst>
      <p:ext uri="{BB962C8B-B14F-4D97-AF65-F5344CB8AC3E}">
        <p14:creationId xmlns:p14="http://schemas.microsoft.com/office/powerpoint/2010/main" val="1840133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a:extLst>
              <a:ext uri="{FF2B5EF4-FFF2-40B4-BE49-F238E27FC236}">
                <a16:creationId xmlns:a16="http://schemas.microsoft.com/office/drawing/2014/main" id="{4876E368-87CC-874F-9A99-37056A7B9C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65695A5-FAAC-024F-8C55-6D5AB7666B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2F9BB4A-C3F1-624F-9A58-9BC54D8753A7}"/>
              </a:ext>
            </a:extLst>
          </p:cNvPr>
          <p:cNvSpPr>
            <a:spLocks noGrp="1" noChangeArrowheads="1"/>
          </p:cNvSpPr>
          <p:nvPr>
            <p:ph type="sldNum" sz="quarter" idx="12"/>
          </p:nvPr>
        </p:nvSpPr>
        <p:spPr>
          <a:ln/>
        </p:spPr>
        <p:txBody>
          <a:bodyPr/>
          <a:lstStyle>
            <a:lvl1pPr>
              <a:defRPr/>
            </a:lvl1pPr>
          </a:lstStyle>
          <a:p>
            <a:pPr>
              <a:defRPr/>
            </a:pPr>
            <a:fld id="{65D4C6FF-12E3-D043-A40C-695F93051AC7}" type="slidenum">
              <a:rPr lang="en-US" altLang="zh-CN"/>
              <a:pPr>
                <a:defRPr/>
              </a:pPr>
              <a:t>‹#›</a:t>
            </a:fld>
            <a:endParaRPr lang="en-US" altLang="zh-CN"/>
          </a:p>
        </p:txBody>
      </p:sp>
    </p:spTree>
    <p:extLst>
      <p:ext uri="{BB962C8B-B14F-4D97-AF65-F5344CB8AC3E}">
        <p14:creationId xmlns:p14="http://schemas.microsoft.com/office/powerpoint/2010/main" val="189571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8AA094F7-41E2-2141-9525-E8414D3E5E7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5E8F613-E026-A843-9BFB-85766FCB9E4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19B13AD-D4D8-684D-80C3-EF93F904F724}"/>
              </a:ext>
            </a:extLst>
          </p:cNvPr>
          <p:cNvSpPr>
            <a:spLocks noGrp="1" noChangeArrowheads="1"/>
          </p:cNvSpPr>
          <p:nvPr>
            <p:ph type="sldNum" sz="quarter" idx="12"/>
          </p:nvPr>
        </p:nvSpPr>
        <p:spPr>
          <a:ln/>
        </p:spPr>
        <p:txBody>
          <a:bodyPr/>
          <a:lstStyle>
            <a:lvl1pPr>
              <a:defRPr/>
            </a:lvl1pPr>
          </a:lstStyle>
          <a:p>
            <a:pPr>
              <a:defRPr/>
            </a:pPr>
            <a:fld id="{FBB841F1-5A1A-AF4D-8F2F-957510FC23B2}" type="slidenum">
              <a:rPr lang="en-US" altLang="zh-CN"/>
              <a:pPr>
                <a:defRPr/>
              </a:pPr>
              <a:t>‹#›</a:t>
            </a:fld>
            <a:endParaRPr lang="en-US" altLang="zh-CN"/>
          </a:p>
        </p:txBody>
      </p:sp>
    </p:spTree>
    <p:extLst>
      <p:ext uri="{BB962C8B-B14F-4D97-AF65-F5344CB8AC3E}">
        <p14:creationId xmlns:p14="http://schemas.microsoft.com/office/powerpoint/2010/main" val="3891151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6EF19A7-4DBD-434E-BCDC-FAE39E96E8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2996EE9-7D22-C547-AB32-6EFCA061434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233126B-9A8B-DE44-B824-3069E0C3CB2D}"/>
              </a:ext>
            </a:extLst>
          </p:cNvPr>
          <p:cNvSpPr>
            <a:spLocks noGrp="1" noChangeArrowheads="1"/>
          </p:cNvSpPr>
          <p:nvPr>
            <p:ph type="sldNum" sz="quarter" idx="12"/>
          </p:nvPr>
        </p:nvSpPr>
        <p:spPr>
          <a:ln/>
        </p:spPr>
        <p:txBody>
          <a:bodyPr/>
          <a:lstStyle>
            <a:lvl1pPr>
              <a:defRPr/>
            </a:lvl1pPr>
          </a:lstStyle>
          <a:p>
            <a:pPr>
              <a:defRPr/>
            </a:pPr>
            <a:fld id="{30ED1368-0DAE-D74A-A252-939E7AB9CEA2}" type="slidenum">
              <a:rPr lang="en-US" altLang="zh-CN"/>
              <a:pPr>
                <a:defRPr/>
              </a:pPr>
              <a:t>‹#›</a:t>
            </a:fld>
            <a:endParaRPr lang="en-US" altLang="zh-CN"/>
          </a:p>
        </p:txBody>
      </p:sp>
    </p:spTree>
    <p:extLst>
      <p:ext uri="{BB962C8B-B14F-4D97-AF65-F5344CB8AC3E}">
        <p14:creationId xmlns:p14="http://schemas.microsoft.com/office/powerpoint/2010/main" val="4128972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2753EEF7-12C1-7A48-A325-28FFCD5EFBA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3C13109-6230-B34C-8907-C9D145EA438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C3537C8-00E8-C949-AF94-BBB1127E4A5C}"/>
              </a:ext>
            </a:extLst>
          </p:cNvPr>
          <p:cNvSpPr>
            <a:spLocks noGrp="1" noChangeArrowheads="1"/>
          </p:cNvSpPr>
          <p:nvPr>
            <p:ph type="sldNum" sz="quarter" idx="12"/>
          </p:nvPr>
        </p:nvSpPr>
        <p:spPr>
          <a:ln/>
        </p:spPr>
        <p:txBody>
          <a:bodyPr/>
          <a:lstStyle>
            <a:lvl1pPr>
              <a:defRPr/>
            </a:lvl1pPr>
          </a:lstStyle>
          <a:p>
            <a:pPr>
              <a:defRPr/>
            </a:pPr>
            <a:fld id="{BFB87002-71C1-DA42-86EE-D5D012854AF4}" type="slidenum">
              <a:rPr lang="en-US" altLang="zh-CN"/>
              <a:pPr>
                <a:defRPr/>
              </a:pPr>
              <a:t>‹#›</a:t>
            </a:fld>
            <a:endParaRPr lang="en-US" altLang="zh-CN"/>
          </a:p>
        </p:txBody>
      </p:sp>
    </p:spTree>
    <p:extLst>
      <p:ext uri="{BB962C8B-B14F-4D97-AF65-F5344CB8AC3E}">
        <p14:creationId xmlns:p14="http://schemas.microsoft.com/office/powerpoint/2010/main" val="846170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1F5A2C3-4959-924D-A9AE-8DC64AEBD4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344C7D5-171D-7748-B86E-07638D852A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F3AB81E-B539-774C-B8FA-FD4344A113A9}"/>
              </a:ext>
            </a:extLst>
          </p:cNvPr>
          <p:cNvSpPr>
            <a:spLocks noGrp="1" noChangeArrowheads="1"/>
          </p:cNvSpPr>
          <p:nvPr>
            <p:ph type="sldNum" sz="quarter" idx="12"/>
          </p:nvPr>
        </p:nvSpPr>
        <p:spPr>
          <a:ln/>
        </p:spPr>
        <p:txBody>
          <a:bodyPr/>
          <a:lstStyle>
            <a:lvl1pPr>
              <a:defRPr/>
            </a:lvl1pPr>
          </a:lstStyle>
          <a:p>
            <a:pPr>
              <a:defRPr/>
            </a:pPr>
            <a:fld id="{92CA9926-E588-8242-9200-2DEB759FA45F}" type="slidenum">
              <a:rPr lang="en-US" altLang="zh-CN"/>
              <a:pPr>
                <a:defRPr/>
              </a:pPr>
              <a:t>‹#›</a:t>
            </a:fld>
            <a:endParaRPr lang="en-US" altLang="zh-CN"/>
          </a:p>
        </p:txBody>
      </p:sp>
    </p:spTree>
    <p:extLst>
      <p:ext uri="{BB962C8B-B14F-4D97-AF65-F5344CB8AC3E}">
        <p14:creationId xmlns:p14="http://schemas.microsoft.com/office/powerpoint/2010/main" val="403324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DF49950-F94D-044A-BD7D-A3171B7C36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E27BBBF2-B5FB-B84C-A02B-A9F9E802B17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718FA5F-0B25-1D49-AB65-5D84ECAD690C}"/>
              </a:ext>
            </a:extLst>
          </p:cNvPr>
          <p:cNvSpPr>
            <a:spLocks noGrp="1" noChangeArrowheads="1"/>
          </p:cNvSpPr>
          <p:nvPr>
            <p:ph type="sldNum" sz="quarter" idx="12"/>
          </p:nvPr>
        </p:nvSpPr>
        <p:spPr>
          <a:ln/>
        </p:spPr>
        <p:txBody>
          <a:bodyPr/>
          <a:lstStyle>
            <a:lvl1pPr>
              <a:defRPr/>
            </a:lvl1pPr>
          </a:lstStyle>
          <a:p>
            <a:pPr>
              <a:defRPr/>
            </a:pPr>
            <a:fld id="{6BFCD2C8-6A11-0043-85D3-927B10050B52}" type="slidenum">
              <a:rPr lang="en-US" altLang="zh-CN"/>
              <a:pPr>
                <a:defRPr/>
              </a:pPr>
              <a:t>‹#›</a:t>
            </a:fld>
            <a:endParaRPr lang="en-US" altLang="zh-CN"/>
          </a:p>
        </p:txBody>
      </p:sp>
    </p:spTree>
    <p:extLst>
      <p:ext uri="{BB962C8B-B14F-4D97-AF65-F5344CB8AC3E}">
        <p14:creationId xmlns:p14="http://schemas.microsoft.com/office/powerpoint/2010/main" val="35375191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9333CDBC-BBEC-CB46-A06C-5517400CD9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03C1BBD-0908-9841-B998-14937A0D6CE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79E42314-39FB-764B-9369-87B041FD72CC}"/>
              </a:ext>
            </a:extLst>
          </p:cNvPr>
          <p:cNvSpPr>
            <a:spLocks noGrp="1" noChangeArrowheads="1"/>
          </p:cNvSpPr>
          <p:nvPr>
            <p:ph type="sldNum" sz="quarter" idx="12"/>
          </p:nvPr>
        </p:nvSpPr>
        <p:spPr>
          <a:ln/>
        </p:spPr>
        <p:txBody>
          <a:bodyPr/>
          <a:lstStyle>
            <a:lvl1pPr>
              <a:defRPr/>
            </a:lvl1pPr>
          </a:lstStyle>
          <a:p>
            <a:pPr>
              <a:defRPr/>
            </a:pPr>
            <a:fld id="{1999A475-0A43-F840-9D9D-C9448185FF4B}" type="slidenum">
              <a:rPr lang="en-US" altLang="zh-CN"/>
              <a:pPr>
                <a:defRPr/>
              </a:pPr>
              <a:t>‹#›</a:t>
            </a:fld>
            <a:endParaRPr lang="en-US" altLang="zh-CN"/>
          </a:p>
        </p:txBody>
      </p:sp>
    </p:spTree>
    <p:extLst>
      <p:ext uri="{BB962C8B-B14F-4D97-AF65-F5344CB8AC3E}">
        <p14:creationId xmlns:p14="http://schemas.microsoft.com/office/powerpoint/2010/main" val="713163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B257FAC-7D0A-704F-93A5-0F9A92393D8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B2E45813-D050-A54B-8328-68B28B6608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060D87A-7763-6143-ADEC-34199EB32DD6}"/>
              </a:ext>
            </a:extLst>
          </p:cNvPr>
          <p:cNvSpPr>
            <a:spLocks noGrp="1" noChangeArrowheads="1"/>
          </p:cNvSpPr>
          <p:nvPr>
            <p:ph type="sldNum" sz="quarter" idx="12"/>
          </p:nvPr>
        </p:nvSpPr>
        <p:spPr>
          <a:ln/>
        </p:spPr>
        <p:txBody>
          <a:bodyPr/>
          <a:lstStyle>
            <a:lvl1pPr>
              <a:defRPr/>
            </a:lvl1pPr>
          </a:lstStyle>
          <a:p>
            <a:pPr>
              <a:defRPr/>
            </a:pPr>
            <a:fld id="{205E2B8C-C201-EC4C-A367-794D80DF4849}" type="slidenum">
              <a:rPr lang="en-US" altLang="zh-CN"/>
              <a:pPr>
                <a:defRPr/>
              </a:pPr>
              <a:t>‹#›</a:t>
            </a:fld>
            <a:endParaRPr lang="en-US" altLang="zh-CN"/>
          </a:p>
        </p:txBody>
      </p:sp>
    </p:spTree>
    <p:extLst>
      <p:ext uri="{BB962C8B-B14F-4D97-AF65-F5344CB8AC3E}">
        <p14:creationId xmlns:p14="http://schemas.microsoft.com/office/powerpoint/2010/main" val="96238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D16E0F6-497C-2841-91E1-8637FBD4A52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BC1D65F-C187-C84E-AC44-6C755F2814E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57E36E0-C504-9745-9806-1C6B984C4A65}"/>
              </a:ext>
            </a:extLst>
          </p:cNvPr>
          <p:cNvSpPr>
            <a:spLocks noGrp="1" noChangeArrowheads="1"/>
          </p:cNvSpPr>
          <p:nvPr>
            <p:ph type="sldNum" sz="quarter" idx="12"/>
          </p:nvPr>
        </p:nvSpPr>
        <p:spPr>
          <a:ln/>
        </p:spPr>
        <p:txBody>
          <a:bodyPr/>
          <a:lstStyle>
            <a:lvl1pPr>
              <a:defRPr/>
            </a:lvl1pPr>
          </a:lstStyle>
          <a:p>
            <a:pPr>
              <a:defRPr/>
            </a:pPr>
            <a:fld id="{692567D0-49CA-024E-8A48-97CD8F1D9B80}" type="slidenum">
              <a:rPr lang="en-US" altLang="zh-CN"/>
              <a:pPr>
                <a:defRPr/>
              </a:pPr>
              <a:t>‹#›</a:t>
            </a:fld>
            <a:endParaRPr lang="en-US" altLang="zh-CN"/>
          </a:p>
        </p:txBody>
      </p:sp>
    </p:spTree>
    <p:extLst>
      <p:ext uri="{BB962C8B-B14F-4D97-AF65-F5344CB8AC3E}">
        <p14:creationId xmlns:p14="http://schemas.microsoft.com/office/powerpoint/2010/main" val="2104383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B3650A6-C22E-364B-A0C8-9B88F7174D4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4B4B9D2-7833-264A-9F01-7223CBB119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28B7FCA-74F0-2042-AEB9-9661E22300D6}"/>
              </a:ext>
            </a:extLst>
          </p:cNvPr>
          <p:cNvSpPr>
            <a:spLocks noGrp="1" noChangeArrowheads="1"/>
          </p:cNvSpPr>
          <p:nvPr>
            <p:ph type="sldNum" sz="quarter" idx="12"/>
          </p:nvPr>
        </p:nvSpPr>
        <p:spPr>
          <a:ln/>
        </p:spPr>
        <p:txBody>
          <a:bodyPr/>
          <a:lstStyle>
            <a:lvl1pPr>
              <a:defRPr/>
            </a:lvl1pPr>
          </a:lstStyle>
          <a:p>
            <a:pPr>
              <a:defRPr/>
            </a:pPr>
            <a:fld id="{5D197E3C-C8F8-594D-873F-5AA51CCE2FA8}" type="slidenum">
              <a:rPr lang="en-US" altLang="zh-CN"/>
              <a:pPr>
                <a:defRPr/>
              </a:pPr>
              <a:t>‹#›</a:t>
            </a:fld>
            <a:endParaRPr lang="en-US" altLang="zh-CN"/>
          </a:p>
        </p:txBody>
      </p:sp>
    </p:spTree>
    <p:extLst>
      <p:ext uri="{BB962C8B-B14F-4D97-AF65-F5344CB8AC3E}">
        <p14:creationId xmlns:p14="http://schemas.microsoft.com/office/powerpoint/2010/main" val="1587090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0CECE47-19A3-DA44-8847-66EA6DE42A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0868089-027A-0B41-9047-6A176A473A7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F3A135-0102-944C-8F67-8CB45A8263A0}"/>
              </a:ext>
            </a:extLst>
          </p:cNvPr>
          <p:cNvSpPr>
            <a:spLocks noGrp="1" noChangeArrowheads="1"/>
          </p:cNvSpPr>
          <p:nvPr>
            <p:ph type="sldNum" sz="quarter" idx="12"/>
          </p:nvPr>
        </p:nvSpPr>
        <p:spPr>
          <a:ln/>
        </p:spPr>
        <p:txBody>
          <a:bodyPr/>
          <a:lstStyle>
            <a:lvl1pPr>
              <a:defRPr/>
            </a:lvl1pPr>
          </a:lstStyle>
          <a:p>
            <a:pPr>
              <a:defRPr/>
            </a:pPr>
            <a:fld id="{9E455F33-9FC3-124C-A01A-7E722BF57102}" type="slidenum">
              <a:rPr lang="en-US" altLang="zh-CN"/>
              <a:pPr>
                <a:defRPr/>
              </a:pPr>
              <a:t>‹#›</a:t>
            </a:fld>
            <a:endParaRPr lang="en-US" altLang="zh-CN"/>
          </a:p>
        </p:txBody>
      </p:sp>
    </p:spTree>
    <p:extLst>
      <p:ext uri="{BB962C8B-B14F-4D97-AF65-F5344CB8AC3E}">
        <p14:creationId xmlns:p14="http://schemas.microsoft.com/office/powerpoint/2010/main" val="2676223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BF30C64-2463-E54D-8EA2-A27AAD28436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863118A-E44A-3142-8146-38C26B5E2E9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0B815F7-4B6D-E547-B77C-D4193422FC7B}"/>
              </a:ext>
            </a:extLst>
          </p:cNvPr>
          <p:cNvSpPr>
            <a:spLocks noGrp="1" noChangeArrowheads="1"/>
          </p:cNvSpPr>
          <p:nvPr>
            <p:ph type="sldNum" sz="quarter" idx="12"/>
          </p:nvPr>
        </p:nvSpPr>
        <p:spPr>
          <a:ln/>
        </p:spPr>
        <p:txBody>
          <a:bodyPr/>
          <a:lstStyle>
            <a:lvl1pPr>
              <a:defRPr/>
            </a:lvl1pPr>
          </a:lstStyle>
          <a:p>
            <a:pPr>
              <a:defRPr/>
            </a:pPr>
            <a:fld id="{31012644-D350-8D40-B678-1C80366F8EDE}" type="slidenum">
              <a:rPr lang="en-US" altLang="zh-CN"/>
              <a:pPr>
                <a:defRPr/>
              </a:pPr>
              <a:t>‹#›</a:t>
            </a:fld>
            <a:endParaRPr lang="en-US" altLang="zh-CN"/>
          </a:p>
        </p:txBody>
      </p:sp>
    </p:spTree>
    <p:extLst>
      <p:ext uri="{BB962C8B-B14F-4D97-AF65-F5344CB8AC3E}">
        <p14:creationId xmlns:p14="http://schemas.microsoft.com/office/powerpoint/2010/main" val="598187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9B92B50-A9A8-994A-8F3A-EBFE3B83A76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C9EDC73-602F-1642-B5AE-D67E730F14F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E2C5569-C63B-3242-A50A-5AC5DA90F5D3}"/>
              </a:ext>
            </a:extLst>
          </p:cNvPr>
          <p:cNvSpPr>
            <a:spLocks noGrp="1" noChangeArrowheads="1"/>
          </p:cNvSpPr>
          <p:nvPr>
            <p:ph type="sldNum" sz="quarter" idx="12"/>
          </p:nvPr>
        </p:nvSpPr>
        <p:spPr>
          <a:ln/>
        </p:spPr>
        <p:txBody>
          <a:bodyPr/>
          <a:lstStyle>
            <a:lvl1pPr>
              <a:defRPr/>
            </a:lvl1pPr>
          </a:lstStyle>
          <a:p>
            <a:pPr>
              <a:defRPr/>
            </a:pPr>
            <a:fld id="{5E708603-C8C0-5947-9631-1AE0B1B9BCBD}" type="slidenum">
              <a:rPr lang="en-US" altLang="zh-CN"/>
              <a:pPr>
                <a:defRPr/>
              </a:pPr>
              <a:t>‹#›</a:t>
            </a:fld>
            <a:endParaRPr lang="en-US" altLang="zh-CN"/>
          </a:p>
        </p:txBody>
      </p:sp>
    </p:spTree>
    <p:extLst>
      <p:ext uri="{BB962C8B-B14F-4D97-AF65-F5344CB8AC3E}">
        <p14:creationId xmlns:p14="http://schemas.microsoft.com/office/powerpoint/2010/main" val="700683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a:extLst>
              <a:ext uri="{FF2B5EF4-FFF2-40B4-BE49-F238E27FC236}">
                <a16:creationId xmlns:a16="http://schemas.microsoft.com/office/drawing/2014/main" id="{A1C29126-605D-5040-B521-E230CC923EB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C004747-A1F1-6444-8A6A-158DC688F58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E9E88C1-C33B-A148-87B8-60B48CE837E5}"/>
              </a:ext>
            </a:extLst>
          </p:cNvPr>
          <p:cNvSpPr>
            <a:spLocks noGrp="1" noChangeArrowheads="1"/>
          </p:cNvSpPr>
          <p:nvPr>
            <p:ph type="sldNum" sz="quarter" idx="12"/>
          </p:nvPr>
        </p:nvSpPr>
        <p:spPr>
          <a:ln/>
        </p:spPr>
        <p:txBody>
          <a:bodyPr/>
          <a:lstStyle>
            <a:lvl1pPr>
              <a:defRPr/>
            </a:lvl1pPr>
          </a:lstStyle>
          <a:p>
            <a:pPr>
              <a:defRPr/>
            </a:pPr>
            <a:fld id="{0BFDA67B-0A20-3F4A-8A07-068294AC46BD}" type="slidenum">
              <a:rPr lang="en-US" altLang="zh-CN"/>
              <a:pPr>
                <a:defRPr/>
              </a:pPr>
              <a:t>‹#›</a:t>
            </a:fld>
            <a:endParaRPr lang="en-US" altLang="zh-CN"/>
          </a:p>
        </p:txBody>
      </p:sp>
    </p:spTree>
    <p:extLst>
      <p:ext uri="{BB962C8B-B14F-4D97-AF65-F5344CB8AC3E}">
        <p14:creationId xmlns:p14="http://schemas.microsoft.com/office/powerpoint/2010/main" val="2121699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89934B7-262A-D04B-B1B6-0F964335FC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39755A3-977C-C74C-B1BC-087267C521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3EDBEBE-3787-DF40-8447-10A278A50253}"/>
              </a:ext>
            </a:extLst>
          </p:cNvPr>
          <p:cNvSpPr>
            <a:spLocks noGrp="1" noChangeArrowheads="1"/>
          </p:cNvSpPr>
          <p:nvPr>
            <p:ph type="sldNum" sz="quarter" idx="12"/>
          </p:nvPr>
        </p:nvSpPr>
        <p:spPr>
          <a:ln/>
        </p:spPr>
        <p:txBody>
          <a:bodyPr/>
          <a:lstStyle>
            <a:lvl1pPr>
              <a:defRPr/>
            </a:lvl1pPr>
          </a:lstStyle>
          <a:p>
            <a:pPr>
              <a:defRPr/>
            </a:pPr>
            <a:fld id="{D00DBE4A-930E-F749-95CB-CCF138959CAC}" type="slidenum">
              <a:rPr lang="en-US" altLang="zh-CN"/>
              <a:pPr>
                <a:defRPr/>
              </a:pPr>
              <a:t>‹#›</a:t>
            </a:fld>
            <a:endParaRPr lang="en-US" altLang="zh-CN"/>
          </a:p>
        </p:txBody>
      </p:sp>
    </p:spTree>
    <p:extLst>
      <p:ext uri="{BB962C8B-B14F-4D97-AF65-F5344CB8AC3E}">
        <p14:creationId xmlns:p14="http://schemas.microsoft.com/office/powerpoint/2010/main" val="4010381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499287E-914F-B347-B000-CE59EADAC1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CA74C50-CDBF-FB4F-9F74-D73BC156C8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65C4F22-4E57-D949-8999-F8043CC25CE8}"/>
              </a:ext>
            </a:extLst>
          </p:cNvPr>
          <p:cNvSpPr>
            <a:spLocks noGrp="1" noChangeArrowheads="1"/>
          </p:cNvSpPr>
          <p:nvPr>
            <p:ph type="sldNum" sz="quarter" idx="12"/>
          </p:nvPr>
        </p:nvSpPr>
        <p:spPr>
          <a:ln/>
        </p:spPr>
        <p:txBody>
          <a:bodyPr/>
          <a:lstStyle>
            <a:lvl1pPr>
              <a:defRPr/>
            </a:lvl1pPr>
          </a:lstStyle>
          <a:p>
            <a:pPr>
              <a:defRPr/>
            </a:pPr>
            <a:fld id="{8047C7A0-B8CE-E140-A971-CA3962065885}" type="slidenum">
              <a:rPr lang="en-US" altLang="zh-CN"/>
              <a:pPr>
                <a:defRPr/>
              </a:pPr>
              <a:t>‹#›</a:t>
            </a:fld>
            <a:endParaRPr lang="en-US" altLang="zh-CN"/>
          </a:p>
        </p:txBody>
      </p:sp>
    </p:spTree>
    <p:extLst>
      <p:ext uri="{BB962C8B-B14F-4D97-AF65-F5344CB8AC3E}">
        <p14:creationId xmlns:p14="http://schemas.microsoft.com/office/powerpoint/2010/main" val="1044794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57A3D053-F690-2847-9412-3764593FDF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97C273C-C7C0-8A4E-ABF8-52E7C4722B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3778E94-B187-9A4D-A7BF-6B4ABA58D9D1}"/>
              </a:ext>
            </a:extLst>
          </p:cNvPr>
          <p:cNvSpPr>
            <a:spLocks noGrp="1" noChangeArrowheads="1"/>
          </p:cNvSpPr>
          <p:nvPr>
            <p:ph type="sldNum" sz="quarter" idx="12"/>
          </p:nvPr>
        </p:nvSpPr>
        <p:spPr>
          <a:ln/>
        </p:spPr>
        <p:txBody>
          <a:bodyPr/>
          <a:lstStyle>
            <a:lvl1pPr>
              <a:defRPr/>
            </a:lvl1pPr>
          </a:lstStyle>
          <a:p>
            <a:pPr>
              <a:defRPr/>
            </a:pPr>
            <a:fld id="{1AA9D833-E4E9-124F-B671-AF24D539BE18}" type="slidenum">
              <a:rPr lang="en-US" altLang="zh-CN"/>
              <a:pPr>
                <a:defRPr/>
              </a:pPr>
              <a:t>‹#›</a:t>
            </a:fld>
            <a:endParaRPr lang="en-US" altLang="zh-CN"/>
          </a:p>
        </p:txBody>
      </p:sp>
    </p:spTree>
    <p:extLst>
      <p:ext uri="{BB962C8B-B14F-4D97-AF65-F5344CB8AC3E}">
        <p14:creationId xmlns:p14="http://schemas.microsoft.com/office/powerpoint/2010/main" val="1841979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CA06D64-6C2F-D34E-BB46-E5F0B88F86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DB4D2EA-186D-994F-8CDD-7E2228982D6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E1E5ECF-39E8-F340-A25F-4C192D0E9774}"/>
              </a:ext>
            </a:extLst>
          </p:cNvPr>
          <p:cNvSpPr>
            <a:spLocks noGrp="1" noChangeArrowheads="1"/>
          </p:cNvSpPr>
          <p:nvPr>
            <p:ph type="sldNum" sz="quarter" idx="12"/>
          </p:nvPr>
        </p:nvSpPr>
        <p:spPr>
          <a:ln/>
        </p:spPr>
        <p:txBody>
          <a:bodyPr/>
          <a:lstStyle>
            <a:lvl1pPr>
              <a:defRPr/>
            </a:lvl1pPr>
          </a:lstStyle>
          <a:p>
            <a:pPr>
              <a:defRPr/>
            </a:pPr>
            <a:fld id="{67DAFC1A-AD73-5E4D-B4A1-2D2489C095E6}" type="slidenum">
              <a:rPr lang="en-US" altLang="zh-CN"/>
              <a:pPr>
                <a:defRPr/>
              </a:pPr>
              <a:t>‹#›</a:t>
            </a:fld>
            <a:endParaRPr lang="en-US" altLang="zh-CN"/>
          </a:p>
        </p:txBody>
      </p:sp>
    </p:spTree>
    <p:extLst>
      <p:ext uri="{BB962C8B-B14F-4D97-AF65-F5344CB8AC3E}">
        <p14:creationId xmlns:p14="http://schemas.microsoft.com/office/powerpoint/2010/main" val="638234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5D32CEF-3CF4-2D45-B7AA-70ABBC74BE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692E168E-34D6-6A42-8AE2-328AEE5AD0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5827531-A1BC-C840-BDB4-180CA937524E}"/>
              </a:ext>
            </a:extLst>
          </p:cNvPr>
          <p:cNvSpPr>
            <a:spLocks noGrp="1" noChangeArrowheads="1"/>
          </p:cNvSpPr>
          <p:nvPr>
            <p:ph type="sldNum" sz="quarter" idx="12"/>
          </p:nvPr>
        </p:nvSpPr>
        <p:spPr>
          <a:ln/>
        </p:spPr>
        <p:txBody>
          <a:bodyPr/>
          <a:lstStyle>
            <a:lvl1pPr>
              <a:defRPr/>
            </a:lvl1pPr>
          </a:lstStyle>
          <a:p>
            <a:pPr>
              <a:defRPr/>
            </a:pPr>
            <a:fld id="{0B7AF8E3-0E1A-E64F-9CB9-2F1B7C260C07}" type="slidenum">
              <a:rPr lang="en-US" altLang="zh-CN"/>
              <a:pPr>
                <a:defRPr/>
              </a:pPr>
              <a:t>‹#›</a:t>
            </a:fld>
            <a:endParaRPr lang="en-US" altLang="zh-CN"/>
          </a:p>
        </p:txBody>
      </p:sp>
    </p:spTree>
    <p:extLst>
      <p:ext uri="{BB962C8B-B14F-4D97-AF65-F5344CB8AC3E}">
        <p14:creationId xmlns:p14="http://schemas.microsoft.com/office/powerpoint/2010/main" val="91547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24D7984-226E-D749-BD8E-9ECFFF94F1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11918E6-F07D-AB43-9C51-7F129EE98AE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89947E7-BCE2-DB40-A1FF-DB906D57B5A9}"/>
              </a:ext>
            </a:extLst>
          </p:cNvPr>
          <p:cNvSpPr>
            <a:spLocks noGrp="1" noChangeArrowheads="1"/>
          </p:cNvSpPr>
          <p:nvPr>
            <p:ph type="sldNum" sz="quarter" idx="12"/>
          </p:nvPr>
        </p:nvSpPr>
        <p:spPr>
          <a:ln/>
        </p:spPr>
        <p:txBody>
          <a:bodyPr/>
          <a:lstStyle>
            <a:lvl1pPr>
              <a:defRPr/>
            </a:lvl1pPr>
          </a:lstStyle>
          <a:p>
            <a:pPr>
              <a:defRPr/>
            </a:pPr>
            <a:fld id="{F05B84F5-F0C3-F049-991C-4B558ED00655}" type="slidenum">
              <a:rPr lang="en-US" altLang="zh-CN"/>
              <a:pPr>
                <a:defRPr/>
              </a:pPr>
              <a:t>‹#›</a:t>
            </a:fld>
            <a:endParaRPr lang="en-US" altLang="zh-CN"/>
          </a:p>
        </p:txBody>
      </p:sp>
    </p:spTree>
    <p:extLst>
      <p:ext uri="{BB962C8B-B14F-4D97-AF65-F5344CB8AC3E}">
        <p14:creationId xmlns:p14="http://schemas.microsoft.com/office/powerpoint/2010/main" val="236122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75264D4-C8DC-E64A-83A1-932E50960B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B42ACC8-B407-A545-8747-70C9E4FFC1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1684C58-B665-FF49-B208-A89DB8EFEB35}"/>
              </a:ext>
            </a:extLst>
          </p:cNvPr>
          <p:cNvSpPr>
            <a:spLocks noGrp="1" noChangeArrowheads="1"/>
          </p:cNvSpPr>
          <p:nvPr>
            <p:ph type="sldNum" sz="quarter" idx="12"/>
          </p:nvPr>
        </p:nvSpPr>
        <p:spPr>
          <a:ln/>
        </p:spPr>
        <p:txBody>
          <a:bodyPr/>
          <a:lstStyle>
            <a:lvl1pPr>
              <a:defRPr/>
            </a:lvl1pPr>
          </a:lstStyle>
          <a:p>
            <a:pPr>
              <a:defRPr/>
            </a:pPr>
            <a:fld id="{5A050297-4C0F-EF41-9EAE-A7E016102A25}" type="slidenum">
              <a:rPr lang="en-US" altLang="zh-CN"/>
              <a:pPr>
                <a:defRPr/>
              </a:pPr>
              <a:t>‹#›</a:t>
            </a:fld>
            <a:endParaRPr lang="en-US" altLang="zh-CN"/>
          </a:p>
        </p:txBody>
      </p:sp>
    </p:spTree>
    <p:extLst>
      <p:ext uri="{BB962C8B-B14F-4D97-AF65-F5344CB8AC3E}">
        <p14:creationId xmlns:p14="http://schemas.microsoft.com/office/powerpoint/2010/main" val="2707197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77DC2ED-ED61-6D44-87F4-1D118C65C209}"/>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47EEE03E-8397-E844-9843-F82DEF5C220A}"/>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755E04B-5711-0D42-B387-39BA0FB1D17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FCEAF62A-DB03-5441-876D-F9EA4E9BE0E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01C757B2-5F50-5C46-8920-CB5E308B0BB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F78A2917-48A3-7B4E-833F-3D6FEA4479E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FF1C391-AAEA-4047-B452-916ED9F1AB8A}"/>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9181BFC9-6D39-694D-9205-D3698ECD7645}"/>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3667514A-4664-6D4E-8813-F4901E7B08BD}"/>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5D5D68DB-3AF2-B84A-B177-B84D105877F7}"/>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87518883-E0C5-F34D-8011-FCC8FA08A613}"/>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D0E9B479-36A5-CA43-88FD-AA84290F9E64}" type="slidenum">
              <a:rPr lang="en-US" altLang="zh-CN"/>
              <a:pPr>
                <a:defRPr/>
              </a:pPr>
              <a:t>‹#›</a:t>
            </a:fld>
            <a:endParaRPr lang="en-US" altLang="zh-CN"/>
          </a:p>
        </p:txBody>
      </p:sp>
    </p:spTree>
    <p:extLst>
      <p:ext uri="{BB962C8B-B14F-4D97-AF65-F5344CB8AC3E}">
        <p14:creationId xmlns:p14="http://schemas.microsoft.com/office/powerpoint/2010/main" val="8516190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IPse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https://www.cse.wustl.edu/~jain/cse571-09/ftp/honey/" TargetMode="External"/><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ndss-symposium.org/ndss-paper/practical-traffic-analysis-attacks-on-secure-messaging-applications/" TargetMode="Externa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hyperlink" Target="https://www.ndss-symposium.org/ndss-paper/practical-traffic-analysis-attacks-on-secure-messaging-applications/" TargetMode="External"/><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ndss-symposium.org/ndss-paper/practical-traffic-analysis-attacks-on-secure-messaging-applications/" TargetMode="Externa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https://www.ndss-symposium.org/ndss-paper/practical-traffic-analysis-attacks-on-secure-messaging-applications/" TargetMode="External"/><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s://link.springer.com/article/10.1007/s12243-020-00770-7" TargetMode="External"/><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hyperlink" Target="https://www.roland-meier.ch/files/roland-meier_ditto_ndss22.pdf" TargetMode="External"/><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ipwithease.com/firewall-vs-ips-vs-ids/" TargetMode="External"/><Relationship Id="rId2" Type="http://schemas.openxmlformats.org/officeDocument/2006/relationships/hyperlink" Target="https://www.amazon.com/Cryptography-Network-Security-Principles-Practice/dp/0136097049"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EA293B4-4726-2241-A3D5-D6B8D3AFE7C4}"/>
              </a:ext>
            </a:extLst>
          </p:cNvPr>
          <p:cNvSpPr>
            <a:spLocks noGrp="1" noChangeArrowheads="1"/>
          </p:cNvSpPr>
          <p:nvPr>
            <p:ph type="ctrTitle"/>
          </p:nvPr>
        </p:nvSpPr>
        <p:spPr>
          <a:xfrm>
            <a:off x="0" y="2130425"/>
            <a:ext cx="9144000" cy="1470025"/>
          </a:xfrm>
        </p:spPr>
        <p:txBody>
          <a:bodyPr/>
          <a:lstStyle/>
          <a:p>
            <a:pPr algn="l" eaLnBrk="1" hangingPunct="1"/>
            <a:r>
              <a:rPr lang="en-US" altLang="zh-CN" sz="5400" dirty="0"/>
              <a:t>Traffic Analysis</a:t>
            </a:r>
          </a:p>
        </p:txBody>
      </p:sp>
      <p:sp>
        <p:nvSpPr>
          <p:cNvPr id="15362" name="Rectangle 3">
            <a:extLst>
              <a:ext uri="{FF2B5EF4-FFF2-40B4-BE49-F238E27FC236}">
                <a16:creationId xmlns:a16="http://schemas.microsoft.com/office/drawing/2014/main" id="{2847648D-F48A-184B-9287-C2139F7CBEB7}"/>
              </a:ext>
            </a:extLst>
          </p:cNvPr>
          <p:cNvSpPr>
            <a:spLocks noGrp="1" noChangeArrowheads="1"/>
          </p:cNvSpPr>
          <p:nvPr>
            <p:ph type="subTitle" idx="1"/>
          </p:nvPr>
        </p:nvSpPr>
        <p:spPr>
          <a:xfrm>
            <a:off x="0" y="4572000"/>
            <a:ext cx="9144000" cy="1524000"/>
          </a:xfrm>
        </p:spPr>
        <p:txBody>
          <a:bodyPr/>
          <a:lstStyle/>
          <a:p>
            <a:pPr algn="l" eaLnBrk="1" hangingPunct="1">
              <a:lnSpc>
                <a:spcPct val="90000"/>
              </a:lnSpc>
            </a:pPr>
            <a:r>
              <a:rPr lang="en-US" altLang="zh-CN" sz="2800"/>
              <a:t>Kai Bu</a:t>
            </a:r>
          </a:p>
          <a:p>
            <a:pPr algn="l" eaLnBrk="1" hangingPunct="1">
              <a:lnSpc>
                <a:spcPct val="90000"/>
              </a:lnSpc>
            </a:pPr>
            <a:r>
              <a:rPr lang="en-US" altLang="zh-CN" sz="2800"/>
              <a:t>kaibu@zju.edu.cn</a:t>
            </a:r>
          </a:p>
          <a:p>
            <a:pPr algn="l" eaLnBrk="1" hangingPunct="1">
              <a:lnSpc>
                <a:spcPct val="90000"/>
              </a:lnSpc>
            </a:pPr>
            <a:r>
              <a:rPr lang="en-US" altLang="zh-CN" sz="2800"/>
              <a:t>http://list.zju.edu.cn/kaibu/netsec2022 </a:t>
            </a:r>
          </a:p>
        </p:txBody>
      </p:sp>
      <p:sp>
        <p:nvSpPr>
          <p:cNvPr id="4" name="矩形 3">
            <a:extLst>
              <a:ext uri="{FF2B5EF4-FFF2-40B4-BE49-F238E27FC236}">
                <a16:creationId xmlns:a16="http://schemas.microsoft.com/office/drawing/2014/main" id="{4C7C6B69-7FC8-E741-8714-6C0FB51559A7}"/>
              </a:ext>
            </a:extLst>
          </p:cNvPr>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3600" b="1" dirty="0"/>
              <a:t>07</a:t>
            </a:r>
            <a:endParaRPr lang="zh-CN" altLang="en-US" sz="3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0319F7-06AF-7D47-B7B7-319CB5B37F61}"/>
              </a:ext>
            </a:extLst>
          </p:cNvPr>
          <p:cNvPicPr>
            <a:picLocks noChangeAspect="1"/>
          </p:cNvPicPr>
          <p:nvPr/>
        </p:nvPicPr>
        <p:blipFill>
          <a:blip r:embed="rId3"/>
          <a:stretch>
            <a:fillRect/>
          </a:stretch>
        </p:blipFill>
        <p:spPr>
          <a:xfrm>
            <a:off x="4572000" y="3645553"/>
            <a:ext cx="4572000" cy="3212447"/>
          </a:xfrm>
          <a:prstGeom prst="rect">
            <a:avLst/>
          </a:prstGeom>
        </p:spPr>
      </p:pic>
      <p:sp>
        <p:nvSpPr>
          <p:cNvPr id="2" name="Title 1">
            <a:extLst>
              <a:ext uri="{FF2B5EF4-FFF2-40B4-BE49-F238E27FC236}">
                <a16:creationId xmlns:a16="http://schemas.microsoft.com/office/drawing/2014/main" id="{125197CD-58DC-784A-84B6-488E534DE691}"/>
              </a:ext>
            </a:extLst>
          </p:cNvPr>
          <p:cNvSpPr>
            <a:spLocks noGrp="1"/>
          </p:cNvSpPr>
          <p:nvPr>
            <p:ph type="title"/>
          </p:nvPr>
        </p:nvSpPr>
        <p:spPr/>
        <p:txBody>
          <a:bodyPr/>
          <a:lstStyle/>
          <a:p>
            <a:r>
              <a:rPr lang="en-CN" dirty="0"/>
              <a:t>User Control</a:t>
            </a:r>
          </a:p>
        </p:txBody>
      </p:sp>
      <p:sp>
        <p:nvSpPr>
          <p:cNvPr id="3" name="Content Placeholder 2">
            <a:extLst>
              <a:ext uri="{FF2B5EF4-FFF2-40B4-BE49-F238E27FC236}">
                <a16:creationId xmlns:a16="http://schemas.microsoft.com/office/drawing/2014/main" id="{759F1143-0D3C-4243-8226-E0A14BBE9327}"/>
              </a:ext>
            </a:extLst>
          </p:cNvPr>
          <p:cNvSpPr>
            <a:spLocks noGrp="1"/>
          </p:cNvSpPr>
          <p:nvPr>
            <p:ph idx="1"/>
          </p:nvPr>
        </p:nvSpPr>
        <p:spPr/>
        <p:txBody>
          <a:bodyPr/>
          <a:lstStyle/>
          <a:p>
            <a:r>
              <a:rPr lang="en-CN" dirty="0">
                <a:solidFill>
                  <a:srgbClr val="00B0F0"/>
                </a:solidFill>
              </a:rPr>
              <a:t>User Control                              </a:t>
            </a:r>
            <a:r>
              <a:rPr lang="en-US" dirty="0"/>
              <a:t>control access to a service according to which user is attempting to access it</a:t>
            </a:r>
          </a:p>
          <a:p>
            <a:r>
              <a:rPr lang="en-US" dirty="0"/>
              <a:t>T</a:t>
            </a:r>
            <a:r>
              <a:rPr lang="en-CN" dirty="0"/>
              <a:t>ypically apply to local users</a:t>
            </a:r>
          </a:p>
          <a:p>
            <a:r>
              <a:rPr lang="en-US" dirty="0"/>
              <a:t>A</a:t>
            </a:r>
            <a:r>
              <a:rPr lang="en-CN" dirty="0"/>
              <a:t>lso apply to external                        users via secure authentication technology                                         (e.g., I</a:t>
            </a:r>
            <a:r>
              <a:rPr lang="en-US" dirty="0"/>
              <a:t>P</a:t>
            </a:r>
            <a:r>
              <a:rPr lang="en-CN" dirty="0"/>
              <a:t>sec Authentication Header)</a:t>
            </a:r>
          </a:p>
        </p:txBody>
      </p:sp>
      <p:sp>
        <p:nvSpPr>
          <p:cNvPr id="5" name="TextBox 3">
            <a:extLst>
              <a:ext uri="{FF2B5EF4-FFF2-40B4-BE49-F238E27FC236}">
                <a16:creationId xmlns:a16="http://schemas.microsoft.com/office/drawing/2014/main" id="{69F69EE6-B081-9846-B69B-5C7DB10D42F6}"/>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en-CN" sz="2000" dirty="0">
              <a:latin typeface="Arial" panose="020B0604020202020204" pitchFamily="34" charset="0"/>
            </a:endParaRPr>
          </a:p>
          <a:p>
            <a:pPr algn="r">
              <a:spcBef>
                <a:spcPct val="0"/>
              </a:spcBef>
              <a:buFontTx/>
              <a:buNone/>
            </a:pPr>
            <a:endParaRPr lang="en-US" altLang="en-CN" sz="2000" dirty="0">
              <a:latin typeface="Arial" panose="020B0604020202020204" pitchFamily="34" charset="0"/>
            </a:endParaRPr>
          </a:p>
          <a:p>
            <a:pPr>
              <a:spcBef>
                <a:spcPct val="0"/>
              </a:spcBef>
              <a:buFontTx/>
              <a:buNone/>
            </a:pPr>
            <a:r>
              <a:rPr lang="en-US" altLang="en-CN" sz="2000" dirty="0">
                <a:latin typeface="Arial" panose="020B0604020202020204" pitchFamily="34" charset="0"/>
                <a:hlinkClick r:id="rId4"/>
              </a:rPr>
              <a:t>https://en.wikipedia.org/wiki/IPsec</a:t>
            </a:r>
            <a:r>
              <a:rPr lang="en-US" altLang="en-CN" sz="2000" dirty="0">
                <a:latin typeface="Arial" panose="020B0604020202020204" pitchFamily="34" charset="0"/>
              </a:rPr>
              <a:t> </a:t>
            </a:r>
            <a:endParaRPr lang="en-US" altLang="zh-CN" sz="2000" dirty="0">
              <a:solidFill>
                <a:srgbClr val="00B0F0"/>
              </a:solidFill>
            </a:endParaRPr>
          </a:p>
        </p:txBody>
      </p:sp>
    </p:spTree>
    <p:extLst>
      <p:ext uri="{BB962C8B-B14F-4D97-AF65-F5344CB8AC3E}">
        <p14:creationId xmlns:p14="http://schemas.microsoft.com/office/powerpoint/2010/main" val="251055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97CD-58DC-784A-84B6-488E534DE691}"/>
              </a:ext>
            </a:extLst>
          </p:cNvPr>
          <p:cNvSpPr>
            <a:spLocks noGrp="1"/>
          </p:cNvSpPr>
          <p:nvPr>
            <p:ph type="title"/>
          </p:nvPr>
        </p:nvSpPr>
        <p:spPr/>
        <p:txBody>
          <a:bodyPr/>
          <a:lstStyle/>
          <a:p>
            <a:r>
              <a:rPr lang="en-CN" dirty="0"/>
              <a:t>Behavior Control</a:t>
            </a:r>
          </a:p>
        </p:txBody>
      </p:sp>
      <p:sp>
        <p:nvSpPr>
          <p:cNvPr id="3" name="Content Placeholder 2">
            <a:extLst>
              <a:ext uri="{FF2B5EF4-FFF2-40B4-BE49-F238E27FC236}">
                <a16:creationId xmlns:a16="http://schemas.microsoft.com/office/drawing/2014/main" id="{759F1143-0D3C-4243-8226-E0A14BBE9327}"/>
              </a:ext>
            </a:extLst>
          </p:cNvPr>
          <p:cNvSpPr>
            <a:spLocks noGrp="1"/>
          </p:cNvSpPr>
          <p:nvPr>
            <p:ph idx="1"/>
          </p:nvPr>
        </p:nvSpPr>
        <p:spPr>
          <a:xfrm>
            <a:off x="457200" y="1600200"/>
            <a:ext cx="8763000" cy="5257800"/>
          </a:xfrm>
        </p:spPr>
        <p:txBody>
          <a:bodyPr/>
          <a:lstStyle/>
          <a:p>
            <a:r>
              <a:rPr lang="en-CN" dirty="0">
                <a:solidFill>
                  <a:srgbClr val="00B0F0"/>
                </a:solidFill>
              </a:rPr>
              <a:t>Behavior Control                              </a:t>
            </a:r>
            <a:r>
              <a:rPr lang="en-US" dirty="0"/>
              <a:t>control how particular services are used</a:t>
            </a:r>
            <a:endParaRPr lang="en-CN" dirty="0"/>
          </a:p>
        </p:txBody>
      </p:sp>
    </p:spTree>
    <p:extLst>
      <p:ext uri="{BB962C8B-B14F-4D97-AF65-F5344CB8AC3E}">
        <p14:creationId xmlns:p14="http://schemas.microsoft.com/office/powerpoint/2010/main" val="345576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97CD-58DC-784A-84B6-488E534DE691}"/>
              </a:ext>
            </a:extLst>
          </p:cNvPr>
          <p:cNvSpPr>
            <a:spLocks noGrp="1"/>
          </p:cNvSpPr>
          <p:nvPr>
            <p:ph type="title"/>
          </p:nvPr>
        </p:nvSpPr>
        <p:spPr/>
        <p:txBody>
          <a:bodyPr/>
          <a:lstStyle/>
          <a:p>
            <a:r>
              <a:rPr lang="en-CN" dirty="0"/>
              <a:t>Behavior Control</a:t>
            </a:r>
          </a:p>
        </p:txBody>
      </p:sp>
      <p:sp>
        <p:nvSpPr>
          <p:cNvPr id="3" name="Content Placeholder 2">
            <a:extLst>
              <a:ext uri="{FF2B5EF4-FFF2-40B4-BE49-F238E27FC236}">
                <a16:creationId xmlns:a16="http://schemas.microsoft.com/office/drawing/2014/main" id="{759F1143-0D3C-4243-8226-E0A14BBE9327}"/>
              </a:ext>
            </a:extLst>
          </p:cNvPr>
          <p:cNvSpPr>
            <a:spLocks noGrp="1"/>
          </p:cNvSpPr>
          <p:nvPr>
            <p:ph idx="1"/>
          </p:nvPr>
        </p:nvSpPr>
        <p:spPr>
          <a:xfrm>
            <a:off x="457200" y="1600200"/>
            <a:ext cx="8839200" cy="5257800"/>
          </a:xfrm>
        </p:spPr>
        <p:txBody>
          <a:bodyPr/>
          <a:lstStyle/>
          <a:p>
            <a:r>
              <a:rPr lang="en-CN" dirty="0">
                <a:solidFill>
                  <a:srgbClr val="00B0F0"/>
                </a:solidFill>
              </a:rPr>
              <a:t>Behavior Control                              </a:t>
            </a:r>
            <a:r>
              <a:rPr lang="en-US" dirty="0"/>
              <a:t>control how particular services are used</a:t>
            </a:r>
          </a:p>
          <a:p>
            <a:r>
              <a:rPr lang="en-US" dirty="0"/>
              <a:t>E.g., filter E-mail to eliminate spam, or enable external access to only a portion of the information</a:t>
            </a:r>
            <a:r>
              <a:rPr lang="zh-CN" altLang="en-US" dirty="0"/>
              <a:t> </a:t>
            </a:r>
            <a:r>
              <a:rPr lang="en-US" altLang="zh-CN" dirty="0"/>
              <a:t>on a local Web server</a:t>
            </a:r>
            <a:endParaRPr lang="en-CN" dirty="0"/>
          </a:p>
        </p:txBody>
      </p:sp>
    </p:spTree>
    <p:extLst>
      <p:ext uri="{BB962C8B-B14F-4D97-AF65-F5344CB8AC3E}">
        <p14:creationId xmlns:p14="http://schemas.microsoft.com/office/powerpoint/2010/main" val="3920467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9550C3-D955-1846-AFE8-22ECFDDFB1DA}"/>
              </a:ext>
            </a:extLst>
          </p:cNvPr>
          <p:cNvSpPr>
            <a:spLocks noChangeArrowheads="1"/>
          </p:cNvSpPr>
          <p:nvPr/>
        </p:nvSpPr>
        <p:spPr bwMode="auto">
          <a:xfrm>
            <a:off x="0" y="3200400"/>
            <a:ext cx="960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packet filtering firewall</a:t>
            </a:r>
          </a:p>
        </p:txBody>
      </p:sp>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Types of Firewalls?</a:t>
            </a:r>
          </a:p>
        </p:txBody>
      </p:sp>
      <p:sp>
        <p:nvSpPr>
          <p:cNvPr id="4" name="Rectangle 3">
            <a:extLst>
              <a:ext uri="{FF2B5EF4-FFF2-40B4-BE49-F238E27FC236}">
                <a16:creationId xmlns:a16="http://schemas.microsoft.com/office/drawing/2014/main" id="{8EBB6D1F-863F-B743-9F52-31114EB2D149}"/>
              </a:ext>
            </a:extLst>
          </p:cNvPr>
          <p:cNvSpPr>
            <a:spLocks noChangeArrowheads="1"/>
          </p:cNvSpPr>
          <p:nvPr/>
        </p:nvSpPr>
        <p:spPr bwMode="auto">
          <a:xfrm>
            <a:off x="0" y="3707130"/>
            <a:ext cx="960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stateful inspection firewall</a:t>
            </a:r>
          </a:p>
        </p:txBody>
      </p:sp>
      <p:sp>
        <p:nvSpPr>
          <p:cNvPr id="6" name="Rectangle 5">
            <a:extLst>
              <a:ext uri="{FF2B5EF4-FFF2-40B4-BE49-F238E27FC236}">
                <a16:creationId xmlns:a16="http://schemas.microsoft.com/office/drawing/2014/main" id="{6E384FC2-E268-4E4E-ADFE-85D101941824}"/>
              </a:ext>
            </a:extLst>
          </p:cNvPr>
          <p:cNvSpPr>
            <a:spLocks noChangeArrowheads="1"/>
          </p:cNvSpPr>
          <p:nvPr/>
        </p:nvSpPr>
        <p:spPr bwMode="auto">
          <a:xfrm>
            <a:off x="0" y="4215600"/>
            <a:ext cx="960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application proxy firewall</a:t>
            </a:r>
          </a:p>
        </p:txBody>
      </p:sp>
      <p:sp>
        <p:nvSpPr>
          <p:cNvPr id="7" name="Rectangle 6">
            <a:extLst>
              <a:ext uri="{FF2B5EF4-FFF2-40B4-BE49-F238E27FC236}">
                <a16:creationId xmlns:a16="http://schemas.microsoft.com/office/drawing/2014/main" id="{7154EBEF-6933-7F40-A5B0-0B16A66615F0}"/>
              </a:ext>
            </a:extLst>
          </p:cNvPr>
          <p:cNvSpPr>
            <a:spLocks noChangeArrowheads="1"/>
          </p:cNvSpPr>
          <p:nvPr/>
        </p:nvSpPr>
        <p:spPr bwMode="auto">
          <a:xfrm>
            <a:off x="0" y="4723200"/>
            <a:ext cx="960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circuit-level proxy firewall</a:t>
            </a:r>
          </a:p>
        </p:txBody>
      </p:sp>
    </p:spTree>
    <p:extLst>
      <p:ext uri="{BB962C8B-B14F-4D97-AF65-F5344CB8AC3E}">
        <p14:creationId xmlns:p14="http://schemas.microsoft.com/office/powerpoint/2010/main" val="1587589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421-E03B-994E-A13B-A4660F571E3C}"/>
              </a:ext>
            </a:extLst>
          </p:cNvPr>
          <p:cNvSpPr>
            <a:spLocks noGrp="1"/>
          </p:cNvSpPr>
          <p:nvPr>
            <p:ph type="title"/>
          </p:nvPr>
        </p:nvSpPr>
        <p:spPr/>
        <p:txBody>
          <a:bodyPr/>
          <a:lstStyle/>
          <a:p>
            <a:r>
              <a:rPr lang="en-US" dirty="0"/>
              <a:t>P</a:t>
            </a:r>
            <a:r>
              <a:rPr lang="en-CN" dirty="0"/>
              <a:t>acket Filtering Firewall</a:t>
            </a:r>
          </a:p>
        </p:txBody>
      </p:sp>
      <p:sp>
        <p:nvSpPr>
          <p:cNvPr id="3" name="Content Placeholder 2">
            <a:extLst>
              <a:ext uri="{FF2B5EF4-FFF2-40B4-BE49-F238E27FC236}">
                <a16:creationId xmlns:a16="http://schemas.microsoft.com/office/drawing/2014/main" id="{29372ED9-1D3E-8C4F-837E-9864EE94553E}"/>
              </a:ext>
            </a:extLst>
          </p:cNvPr>
          <p:cNvSpPr>
            <a:spLocks noGrp="1"/>
          </p:cNvSpPr>
          <p:nvPr>
            <p:ph idx="1"/>
          </p:nvPr>
        </p:nvSpPr>
        <p:spPr/>
        <p:txBody>
          <a:bodyPr/>
          <a:lstStyle/>
          <a:p>
            <a:r>
              <a:rPr lang="en-US" dirty="0"/>
              <a:t>A</a:t>
            </a:r>
            <a:r>
              <a:rPr lang="en-CN" dirty="0"/>
              <a:t>pply a set of rules to each incoming and outgoing IP packet</a:t>
            </a:r>
          </a:p>
          <a:p>
            <a:r>
              <a:rPr lang="en-US" dirty="0"/>
              <a:t>F</a:t>
            </a:r>
            <a:r>
              <a:rPr lang="en-CN" dirty="0"/>
              <a:t>orward or discard the packet</a:t>
            </a:r>
          </a:p>
        </p:txBody>
      </p:sp>
      <p:pic>
        <p:nvPicPr>
          <p:cNvPr id="4" name="Picture 3">
            <a:extLst>
              <a:ext uri="{FF2B5EF4-FFF2-40B4-BE49-F238E27FC236}">
                <a16:creationId xmlns:a16="http://schemas.microsoft.com/office/drawing/2014/main" id="{A469FFAE-BA07-5049-8D31-8E3DB22DCE98}"/>
              </a:ext>
            </a:extLst>
          </p:cNvPr>
          <p:cNvPicPr>
            <a:picLocks noChangeAspect="1"/>
          </p:cNvPicPr>
          <p:nvPr/>
        </p:nvPicPr>
        <p:blipFill>
          <a:blip r:embed="rId2"/>
          <a:stretch>
            <a:fillRect/>
          </a:stretch>
        </p:blipFill>
        <p:spPr>
          <a:xfrm>
            <a:off x="838200" y="3135157"/>
            <a:ext cx="4953000" cy="3722843"/>
          </a:xfrm>
          <a:prstGeom prst="rect">
            <a:avLst/>
          </a:prstGeom>
        </p:spPr>
      </p:pic>
    </p:spTree>
    <p:extLst>
      <p:ext uri="{BB962C8B-B14F-4D97-AF65-F5344CB8AC3E}">
        <p14:creationId xmlns:p14="http://schemas.microsoft.com/office/powerpoint/2010/main" val="374148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421-E03B-994E-A13B-A4660F571E3C}"/>
              </a:ext>
            </a:extLst>
          </p:cNvPr>
          <p:cNvSpPr>
            <a:spLocks noGrp="1"/>
          </p:cNvSpPr>
          <p:nvPr>
            <p:ph type="title"/>
          </p:nvPr>
        </p:nvSpPr>
        <p:spPr/>
        <p:txBody>
          <a:bodyPr/>
          <a:lstStyle/>
          <a:p>
            <a:r>
              <a:rPr lang="en-US" dirty="0"/>
              <a:t>P</a:t>
            </a:r>
            <a:r>
              <a:rPr lang="en-CN" dirty="0"/>
              <a:t>acket Filtering Firewall</a:t>
            </a:r>
          </a:p>
        </p:txBody>
      </p:sp>
      <p:sp>
        <p:nvSpPr>
          <p:cNvPr id="3" name="Content Placeholder 2">
            <a:extLst>
              <a:ext uri="{FF2B5EF4-FFF2-40B4-BE49-F238E27FC236}">
                <a16:creationId xmlns:a16="http://schemas.microsoft.com/office/drawing/2014/main" id="{29372ED9-1D3E-8C4F-837E-9864EE94553E}"/>
              </a:ext>
            </a:extLst>
          </p:cNvPr>
          <p:cNvSpPr>
            <a:spLocks noGrp="1"/>
          </p:cNvSpPr>
          <p:nvPr>
            <p:ph idx="1"/>
          </p:nvPr>
        </p:nvSpPr>
        <p:spPr/>
        <p:txBody>
          <a:bodyPr/>
          <a:lstStyle/>
          <a:p>
            <a:r>
              <a:rPr lang="en-US" dirty="0"/>
              <a:t>A</a:t>
            </a:r>
            <a:r>
              <a:rPr lang="en-CN" dirty="0"/>
              <a:t>pply a set of rules to each incoming and outgoing IP packet</a:t>
            </a:r>
          </a:p>
          <a:p>
            <a:r>
              <a:rPr lang="en-US" dirty="0"/>
              <a:t>F</a:t>
            </a:r>
            <a:r>
              <a:rPr lang="en-CN" dirty="0"/>
              <a:t>orward or discard the packet</a:t>
            </a:r>
          </a:p>
        </p:txBody>
      </p:sp>
      <p:pic>
        <p:nvPicPr>
          <p:cNvPr id="4" name="Picture 3">
            <a:extLst>
              <a:ext uri="{FF2B5EF4-FFF2-40B4-BE49-F238E27FC236}">
                <a16:creationId xmlns:a16="http://schemas.microsoft.com/office/drawing/2014/main" id="{A469FFAE-BA07-5049-8D31-8E3DB22DCE98}"/>
              </a:ext>
            </a:extLst>
          </p:cNvPr>
          <p:cNvPicPr>
            <a:picLocks noChangeAspect="1"/>
          </p:cNvPicPr>
          <p:nvPr/>
        </p:nvPicPr>
        <p:blipFill>
          <a:blip r:embed="rId2"/>
          <a:stretch>
            <a:fillRect/>
          </a:stretch>
        </p:blipFill>
        <p:spPr>
          <a:xfrm>
            <a:off x="838200" y="3135157"/>
            <a:ext cx="4953000" cy="3722843"/>
          </a:xfrm>
          <a:prstGeom prst="rect">
            <a:avLst/>
          </a:prstGeom>
        </p:spPr>
      </p:pic>
      <p:sp>
        <p:nvSpPr>
          <p:cNvPr id="5" name="Content Placeholder 2">
            <a:extLst>
              <a:ext uri="{FF2B5EF4-FFF2-40B4-BE49-F238E27FC236}">
                <a16:creationId xmlns:a16="http://schemas.microsoft.com/office/drawing/2014/main" id="{261E33B7-D828-EB43-A6D9-00705D561106}"/>
              </a:ext>
            </a:extLst>
          </p:cNvPr>
          <p:cNvSpPr txBox="1">
            <a:spLocks/>
          </p:cNvSpPr>
          <p:nvPr/>
        </p:nvSpPr>
        <p:spPr bwMode="auto">
          <a:xfrm>
            <a:off x="5715000" y="3708722"/>
            <a:ext cx="3429000" cy="307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firewall:</a:t>
            </a:r>
          </a:p>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interface</a:t>
            </a:r>
          </a:p>
          <a:p>
            <a:pPr marL="0" indent="0">
              <a:buFontTx/>
              <a:buNone/>
            </a:pPr>
            <a:endPar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endParaRPr>
          </a:p>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packet header fields:</a:t>
            </a:r>
          </a:p>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source IP/port</a:t>
            </a:r>
          </a:p>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destination IP/port</a:t>
            </a:r>
          </a:p>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protocol</a:t>
            </a:r>
          </a:p>
          <a:p>
            <a:pPr marL="0" indent="0">
              <a:buFontTx/>
              <a:buNone/>
            </a:pPr>
            <a:endPar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endParaRPr>
          </a:p>
          <a:p>
            <a:pPr marL="0" indent="0">
              <a:buFontTx/>
              <a:buNone/>
            </a:pPr>
            <a:endPar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endParaRPr>
          </a:p>
          <a:p>
            <a:endParaRPr lang="en-US" kern="0" dirty="0">
              <a:solidFill>
                <a:srgbClr val="00B0F0"/>
              </a:solidFill>
            </a:endParaRPr>
          </a:p>
          <a:p>
            <a:endParaRPr lang="en-CN" kern="0" dirty="0">
              <a:solidFill>
                <a:srgbClr val="00B0F0"/>
              </a:solidFill>
            </a:endParaRPr>
          </a:p>
        </p:txBody>
      </p:sp>
    </p:spTree>
    <p:extLst>
      <p:ext uri="{BB962C8B-B14F-4D97-AF65-F5344CB8AC3E}">
        <p14:creationId xmlns:p14="http://schemas.microsoft.com/office/powerpoint/2010/main" val="90354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421-E03B-994E-A13B-A4660F571E3C}"/>
              </a:ext>
            </a:extLst>
          </p:cNvPr>
          <p:cNvSpPr>
            <a:spLocks noGrp="1"/>
          </p:cNvSpPr>
          <p:nvPr>
            <p:ph type="title"/>
          </p:nvPr>
        </p:nvSpPr>
        <p:spPr/>
        <p:txBody>
          <a:bodyPr/>
          <a:lstStyle/>
          <a:p>
            <a:r>
              <a:rPr lang="en-US" dirty="0"/>
              <a:t>P</a:t>
            </a:r>
            <a:r>
              <a:rPr lang="en-CN" dirty="0"/>
              <a:t>acket Filtering Firewall</a:t>
            </a:r>
          </a:p>
        </p:txBody>
      </p:sp>
      <p:sp>
        <p:nvSpPr>
          <p:cNvPr id="3" name="Content Placeholder 2">
            <a:extLst>
              <a:ext uri="{FF2B5EF4-FFF2-40B4-BE49-F238E27FC236}">
                <a16:creationId xmlns:a16="http://schemas.microsoft.com/office/drawing/2014/main" id="{29372ED9-1D3E-8C4F-837E-9864EE94553E}"/>
              </a:ext>
            </a:extLst>
          </p:cNvPr>
          <p:cNvSpPr>
            <a:spLocks noGrp="1"/>
          </p:cNvSpPr>
          <p:nvPr>
            <p:ph idx="1"/>
          </p:nvPr>
        </p:nvSpPr>
        <p:spPr/>
        <p:txBody>
          <a:bodyPr/>
          <a:lstStyle/>
          <a:p>
            <a:r>
              <a:rPr lang="en-US" dirty="0"/>
              <a:t>A</a:t>
            </a:r>
            <a:r>
              <a:rPr lang="en-CN" dirty="0"/>
              <a:t>pply a set of rules to each incoming and outgoing IP packet</a:t>
            </a:r>
          </a:p>
          <a:p>
            <a:r>
              <a:rPr lang="en-US" dirty="0"/>
              <a:t>F</a:t>
            </a:r>
            <a:r>
              <a:rPr lang="en-CN" dirty="0"/>
              <a:t>orward or discard the packet</a:t>
            </a:r>
          </a:p>
        </p:txBody>
      </p:sp>
      <p:pic>
        <p:nvPicPr>
          <p:cNvPr id="4" name="Picture 3">
            <a:extLst>
              <a:ext uri="{FF2B5EF4-FFF2-40B4-BE49-F238E27FC236}">
                <a16:creationId xmlns:a16="http://schemas.microsoft.com/office/drawing/2014/main" id="{A469FFAE-BA07-5049-8D31-8E3DB22DCE98}"/>
              </a:ext>
            </a:extLst>
          </p:cNvPr>
          <p:cNvPicPr>
            <a:picLocks noChangeAspect="1"/>
          </p:cNvPicPr>
          <p:nvPr/>
        </p:nvPicPr>
        <p:blipFill>
          <a:blip r:embed="rId3"/>
          <a:stretch>
            <a:fillRect/>
          </a:stretch>
        </p:blipFill>
        <p:spPr>
          <a:xfrm>
            <a:off x="838200" y="3135157"/>
            <a:ext cx="4953000" cy="3722843"/>
          </a:xfrm>
          <a:prstGeom prst="rect">
            <a:avLst/>
          </a:prstGeom>
        </p:spPr>
      </p:pic>
      <p:sp>
        <p:nvSpPr>
          <p:cNvPr id="5" name="Content Placeholder 2">
            <a:extLst>
              <a:ext uri="{FF2B5EF4-FFF2-40B4-BE49-F238E27FC236}">
                <a16:creationId xmlns:a16="http://schemas.microsoft.com/office/drawing/2014/main" id="{261E33B7-D828-EB43-A6D9-00705D561106}"/>
              </a:ext>
            </a:extLst>
          </p:cNvPr>
          <p:cNvSpPr txBox="1">
            <a:spLocks/>
          </p:cNvSpPr>
          <p:nvPr/>
        </p:nvSpPr>
        <p:spPr bwMode="auto">
          <a:xfrm>
            <a:off x="5715000" y="3708722"/>
            <a:ext cx="3429000" cy="307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endParaRPr lang="en-US" sz="2400" kern="0" dirty="0">
              <a:solidFill>
                <a:srgbClr val="FFC000"/>
              </a:solidFill>
              <a:latin typeface="Verdana" panose="020B0604030504040204" pitchFamily="34" charset="0"/>
              <a:ea typeface="Verdana" panose="020B0604030504040204" pitchFamily="34" charset="0"/>
              <a:cs typeface="Verdana" panose="020B0604030504040204" pitchFamily="34" charset="0"/>
            </a:endParaRPr>
          </a:p>
          <a:p>
            <a:pPr marL="0" indent="0">
              <a:buFontTx/>
              <a:buNone/>
            </a:pPr>
            <a:endParaRPr lang="en-US" sz="2400" kern="0" dirty="0">
              <a:solidFill>
                <a:srgbClr val="FFC000"/>
              </a:solidFill>
              <a:latin typeface="Verdana" panose="020B0604030504040204" pitchFamily="34" charset="0"/>
              <a:ea typeface="Verdana" panose="020B0604030504040204" pitchFamily="34" charset="0"/>
              <a:cs typeface="Verdana" panose="020B0604030504040204" pitchFamily="34" charset="0"/>
            </a:endParaRPr>
          </a:p>
          <a:p>
            <a:pPr marL="0" indent="0">
              <a:buFontTx/>
              <a:buNone/>
            </a:pPr>
            <a:endParaRPr lang="en-US" sz="2400" kern="0" dirty="0">
              <a:solidFill>
                <a:srgbClr val="FFC000"/>
              </a:solidFill>
              <a:latin typeface="Verdana" panose="020B0604030504040204" pitchFamily="34" charset="0"/>
              <a:ea typeface="Verdana" panose="020B0604030504040204" pitchFamily="34" charset="0"/>
              <a:cs typeface="Verdana" panose="020B0604030504040204" pitchFamily="34" charset="0"/>
            </a:endParaRPr>
          </a:p>
          <a:p>
            <a:pPr marL="0" indent="0">
              <a:buFontTx/>
              <a:buNone/>
            </a:pPr>
            <a:endParaRPr lang="en-US" sz="2400" kern="0" dirty="0">
              <a:solidFill>
                <a:srgbClr val="FFC000"/>
              </a:solidFill>
              <a:latin typeface="Verdana" panose="020B0604030504040204" pitchFamily="34" charset="0"/>
              <a:ea typeface="Verdana" panose="020B0604030504040204" pitchFamily="34" charset="0"/>
              <a:cs typeface="Verdana" panose="020B0604030504040204" pitchFamily="34" charset="0"/>
            </a:endParaRPr>
          </a:p>
          <a:p>
            <a:pPr marL="0" indent="0">
              <a:buFontTx/>
              <a:buNone/>
            </a:pPr>
            <a:r>
              <a:rPr lang="en-US" sz="2400" kern="0" dirty="0">
                <a:solidFill>
                  <a:srgbClr val="FFC000"/>
                </a:solidFill>
                <a:latin typeface="Verdana" panose="020B0604030504040204" pitchFamily="34" charset="0"/>
                <a:ea typeface="Verdana" panose="020B0604030504040204" pitchFamily="34" charset="0"/>
                <a:cs typeface="Verdana" panose="020B0604030504040204" pitchFamily="34" charset="0"/>
              </a:rPr>
              <a:t>if no match</a:t>
            </a:r>
          </a:p>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default discard, or</a:t>
            </a:r>
          </a:p>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default forward</a:t>
            </a:r>
          </a:p>
          <a:p>
            <a:pPr marL="0" indent="0">
              <a:buFontTx/>
              <a:buNone/>
            </a:pPr>
            <a:endPar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endParaRPr>
          </a:p>
          <a:p>
            <a:pPr marL="0" indent="0">
              <a:buFontTx/>
              <a:buNone/>
            </a:pPr>
            <a:endPar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endParaRPr>
          </a:p>
          <a:p>
            <a:endParaRPr lang="en-US" kern="0" dirty="0">
              <a:solidFill>
                <a:srgbClr val="00B0F0"/>
              </a:solidFill>
            </a:endParaRPr>
          </a:p>
          <a:p>
            <a:endParaRPr lang="en-CN" kern="0" dirty="0">
              <a:solidFill>
                <a:srgbClr val="00B0F0"/>
              </a:solidFill>
            </a:endParaRPr>
          </a:p>
        </p:txBody>
      </p:sp>
    </p:spTree>
    <p:extLst>
      <p:ext uri="{BB962C8B-B14F-4D97-AF65-F5344CB8AC3E}">
        <p14:creationId xmlns:p14="http://schemas.microsoft.com/office/powerpoint/2010/main" val="3573993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8C8A28-37F8-FF43-BC6D-6A32F34FCDC1}"/>
              </a:ext>
            </a:extLst>
          </p:cNvPr>
          <p:cNvPicPr>
            <a:picLocks noChangeAspect="1"/>
          </p:cNvPicPr>
          <p:nvPr/>
        </p:nvPicPr>
        <p:blipFill>
          <a:blip r:embed="rId3"/>
          <a:stretch>
            <a:fillRect/>
          </a:stretch>
        </p:blipFill>
        <p:spPr>
          <a:xfrm>
            <a:off x="304214" y="0"/>
            <a:ext cx="8535572" cy="6858000"/>
          </a:xfrm>
          <a:prstGeom prst="rect">
            <a:avLst/>
          </a:prstGeom>
        </p:spPr>
      </p:pic>
      <p:sp>
        <p:nvSpPr>
          <p:cNvPr id="6" name="Content Placeholder 2">
            <a:extLst>
              <a:ext uri="{FF2B5EF4-FFF2-40B4-BE49-F238E27FC236}">
                <a16:creationId xmlns:a16="http://schemas.microsoft.com/office/drawing/2014/main" id="{913663DF-AFDF-1643-BE04-E48929003CB4}"/>
              </a:ext>
            </a:extLst>
          </p:cNvPr>
          <p:cNvSpPr txBox="1">
            <a:spLocks/>
          </p:cNvSpPr>
          <p:nvPr/>
        </p:nvSpPr>
        <p:spPr bwMode="auto">
          <a:xfrm>
            <a:off x="5715000" y="304800"/>
            <a:ext cx="3429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endParaRPr lang="en-US" sz="2400" kern="0" dirty="0">
              <a:solidFill>
                <a:srgbClr val="FFC000"/>
              </a:solidFill>
              <a:latin typeface="Verdana" panose="020B0604030504040204" pitchFamily="34" charset="0"/>
              <a:ea typeface="Verdana" panose="020B0604030504040204" pitchFamily="34" charset="0"/>
              <a:cs typeface="Verdana" panose="020B0604030504040204" pitchFamily="34" charset="0"/>
            </a:endParaRPr>
          </a:p>
          <a:p>
            <a:pPr marL="0" indent="0">
              <a:buFontTx/>
              <a:buNone/>
            </a:pPr>
            <a:endParaRPr lang="en-US" sz="2400" kern="0" dirty="0">
              <a:solidFill>
                <a:srgbClr val="FFC000"/>
              </a:solidFill>
              <a:latin typeface="Verdana" panose="020B0604030504040204" pitchFamily="34" charset="0"/>
              <a:ea typeface="Verdana" panose="020B0604030504040204" pitchFamily="34" charset="0"/>
              <a:cs typeface="Verdana" panose="020B0604030504040204" pitchFamily="34" charset="0"/>
            </a:endParaRPr>
          </a:p>
          <a:p>
            <a:pPr marL="0" indent="0">
              <a:buFontTx/>
              <a:buNone/>
            </a:pPr>
            <a:endParaRPr lang="en-US" sz="2400" kern="0" dirty="0">
              <a:solidFill>
                <a:srgbClr val="FFC000"/>
              </a:solidFill>
              <a:latin typeface="Verdana" panose="020B0604030504040204" pitchFamily="34" charset="0"/>
              <a:ea typeface="Verdana" panose="020B0604030504040204" pitchFamily="34" charset="0"/>
              <a:cs typeface="Verdana" panose="020B0604030504040204" pitchFamily="34" charset="0"/>
            </a:endParaRPr>
          </a:p>
          <a:p>
            <a:pPr marL="0" indent="0">
              <a:buFontTx/>
              <a:buNone/>
            </a:pPr>
            <a:endParaRPr lang="en-US" sz="2400" kern="0" dirty="0">
              <a:solidFill>
                <a:srgbClr val="FFC000"/>
              </a:solidFill>
              <a:latin typeface="Verdana" panose="020B0604030504040204" pitchFamily="34" charset="0"/>
              <a:ea typeface="Verdana" panose="020B0604030504040204" pitchFamily="34" charset="0"/>
              <a:cs typeface="Verdana" panose="020B0604030504040204" pitchFamily="34" charset="0"/>
            </a:endParaRPr>
          </a:p>
          <a:p>
            <a:pPr marL="0" indent="0">
              <a:buFontTx/>
              <a:buNone/>
            </a:pPr>
            <a:r>
              <a:rPr lang="en-US" sz="2400" kern="0" dirty="0">
                <a:solidFill>
                  <a:srgbClr val="FFC000"/>
                </a:solidFill>
                <a:latin typeface="Verdana" panose="020B0604030504040204" pitchFamily="34" charset="0"/>
                <a:ea typeface="Verdana" panose="020B0604030504040204" pitchFamily="34" charset="0"/>
                <a:cs typeface="Verdana" panose="020B0604030504040204" pitchFamily="34" charset="0"/>
              </a:rPr>
              <a:t>if no match</a:t>
            </a:r>
          </a:p>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default discard</a:t>
            </a:r>
          </a:p>
          <a:p>
            <a:pPr marL="0" indent="0">
              <a:buFontTx/>
              <a:buNone/>
            </a:pPr>
            <a:endPar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endParaRPr>
          </a:p>
          <a:p>
            <a:endParaRPr lang="en-US" kern="0" dirty="0">
              <a:solidFill>
                <a:srgbClr val="00B0F0"/>
              </a:solidFill>
            </a:endParaRPr>
          </a:p>
          <a:p>
            <a:endParaRPr lang="en-CN" kern="0" dirty="0">
              <a:solidFill>
                <a:srgbClr val="00B0F0"/>
              </a:solidFill>
            </a:endParaRPr>
          </a:p>
        </p:txBody>
      </p:sp>
    </p:spTree>
    <p:extLst>
      <p:ext uri="{BB962C8B-B14F-4D97-AF65-F5344CB8AC3E}">
        <p14:creationId xmlns:p14="http://schemas.microsoft.com/office/powerpoint/2010/main" val="124700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421-E03B-994E-A13B-A4660F571E3C}"/>
              </a:ext>
            </a:extLst>
          </p:cNvPr>
          <p:cNvSpPr>
            <a:spLocks noGrp="1"/>
          </p:cNvSpPr>
          <p:nvPr>
            <p:ph type="title"/>
          </p:nvPr>
        </p:nvSpPr>
        <p:spPr/>
        <p:txBody>
          <a:bodyPr/>
          <a:lstStyle/>
          <a:p>
            <a:r>
              <a:rPr lang="en-US" dirty="0"/>
              <a:t>P</a:t>
            </a:r>
            <a:r>
              <a:rPr lang="en-CN" dirty="0"/>
              <a:t>acket Filtering Firewall</a:t>
            </a:r>
          </a:p>
        </p:txBody>
      </p:sp>
      <p:pic>
        <p:nvPicPr>
          <p:cNvPr id="4" name="Picture 3">
            <a:extLst>
              <a:ext uri="{FF2B5EF4-FFF2-40B4-BE49-F238E27FC236}">
                <a16:creationId xmlns:a16="http://schemas.microsoft.com/office/drawing/2014/main" id="{A469FFAE-BA07-5049-8D31-8E3DB22DCE98}"/>
              </a:ext>
            </a:extLst>
          </p:cNvPr>
          <p:cNvPicPr>
            <a:picLocks noChangeAspect="1"/>
          </p:cNvPicPr>
          <p:nvPr/>
        </p:nvPicPr>
        <p:blipFill>
          <a:blip r:embed="rId3"/>
          <a:stretch>
            <a:fillRect/>
          </a:stretch>
        </p:blipFill>
        <p:spPr>
          <a:xfrm>
            <a:off x="838200" y="3135157"/>
            <a:ext cx="4953000" cy="3722843"/>
          </a:xfrm>
          <a:prstGeom prst="rect">
            <a:avLst/>
          </a:prstGeom>
        </p:spPr>
      </p:pic>
      <p:sp>
        <p:nvSpPr>
          <p:cNvPr id="3" name="Content Placeholder 2">
            <a:extLst>
              <a:ext uri="{FF2B5EF4-FFF2-40B4-BE49-F238E27FC236}">
                <a16:creationId xmlns:a16="http://schemas.microsoft.com/office/drawing/2014/main" id="{29372ED9-1D3E-8C4F-837E-9864EE94553E}"/>
              </a:ext>
            </a:extLst>
          </p:cNvPr>
          <p:cNvSpPr>
            <a:spLocks noGrp="1"/>
          </p:cNvSpPr>
          <p:nvPr>
            <p:ph idx="1"/>
          </p:nvPr>
        </p:nvSpPr>
        <p:spPr>
          <a:xfrm>
            <a:off x="457200" y="1600200"/>
            <a:ext cx="8763000" cy="5257800"/>
          </a:xfrm>
        </p:spPr>
        <p:txBody>
          <a:bodyPr/>
          <a:lstStyle/>
          <a:p>
            <a:r>
              <a:rPr lang="en-US" dirty="0"/>
              <a:t>M</a:t>
            </a:r>
            <a:r>
              <a:rPr lang="en-CN" dirty="0"/>
              <a:t>ake filtering decisions on an individual packet basis</a:t>
            </a:r>
          </a:p>
          <a:p>
            <a:r>
              <a:rPr lang="en-US" dirty="0"/>
              <a:t>Consider no higher-layer context</a:t>
            </a:r>
            <a:endParaRPr lang="en-CN" dirty="0"/>
          </a:p>
        </p:txBody>
      </p:sp>
    </p:spTree>
    <p:extLst>
      <p:ext uri="{BB962C8B-B14F-4D97-AF65-F5344CB8AC3E}">
        <p14:creationId xmlns:p14="http://schemas.microsoft.com/office/powerpoint/2010/main" val="3901699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C659-8ABB-9B4F-8431-3A0D41518701}"/>
              </a:ext>
            </a:extLst>
          </p:cNvPr>
          <p:cNvSpPr>
            <a:spLocks noGrp="1"/>
          </p:cNvSpPr>
          <p:nvPr>
            <p:ph type="title"/>
          </p:nvPr>
        </p:nvSpPr>
        <p:spPr/>
        <p:txBody>
          <a:bodyPr/>
          <a:lstStyle/>
          <a:p>
            <a:r>
              <a:rPr lang="en-CN" dirty="0"/>
              <a:t>Stateful Inspection Firewall</a:t>
            </a:r>
          </a:p>
        </p:txBody>
      </p:sp>
      <p:sp>
        <p:nvSpPr>
          <p:cNvPr id="3" name="Content Placeholder 2">
            <a:extLst>
              <a:ext uri="{FF2B5EF4-FFF2-40B4-BE49-F238E27FC236}">
                <a16:creationId xmlns:a16="http://schemas.microsoft.com/office/drawing/2014/main" id="{BDD3E8C2-948D-B749-B7E8-7681CF36FE73}"/>
              </a:ext>
            </a:extLst>
          </p:cNvPr>
          <p:cNvSpPr>
            <a:spLocks noGrp="1"/>
          </p:cNvSpPr>
          <p:nvPr>
            <p:ph idx="1"/>
          </p:nvPr>
        </p:nvSpPr>
        <p:spPr/>
        <p:txBody>
          <a:bodyPr/>
          <a:lstStyle/>
          <a:p>
            <a:r>
              <a:rPr lang="en-US" dirty="0"/>
              <a:t>B</a:t>
            </a:r>
            <a:r>
              <a:rPr lang="en-CN" dirty="0"/>
              <a:t>oth packets and their context are examined by the firewall</a:t>
            </a:r>
          </a:p>
        </p:txBody>
      </p:sp>
      <p:pic>
        <p:nvPicPr>
          <p:cNvPr id="4" name="Picture 3">
            <a:extLst>
              <a:ext uri="{FF2B5EF4-FFF2-40B4-BE49-F238E27FC236}">
                <a16:creationId xmlns:a16="http://schemas.microsoft.com/office/drawing/2014/main" id="{2FE30B51-8079-FE49-ADC0-29F9C417F37B}"/>
              </a:ext>
            </a:extLst>
          </p:cNvPr>
          <p:cNvPicPr>
            <a:picLocks noChangeAspect="1"/>
          </p:cNvPicPr>
          <p:nvPr/>
        </p:nvPicPr>
        <p:blipFill>
          <a:blip r:embed="rId2"/>
          <a:stretch>
            <a:fillRect/>
          </a:stretch>
        </p:blipFill>
        <p:spPr>
          <a:xfrm>
            <a:off x="900000" y="3137048"/>
            <a:ext cx="4876800" cy="3663707"/>
          </a:xfrm>
          <a:prstGeom prst="rect">
            <a:avLst/>
          </a:prstGeom>
        </p:spPr>
      </p:pic>
      <p:pic>
        <p:nvPicPr>
          <p:cNvPr id="9" name="Graphic 8" descr="Single gear">
            <a:extLst>
              <a:ext uri="{FF2B5EF4-FFF2-40B4-BE49-F238E27FC236}">
                <a16:creationId xmlns:a16="http://schemas.microsoft.com/office/drawing/2014/main" id="{6F2241F3-B69A-1643-A64C-F71BE119E5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420" y="5647220"/>
            <a:ext cx="601180" cy="601180"/>
          </a:xfrm>
          <a:prstGeom prst="rect">
            <a:avLst/>
          </a:prstGeom>
        </p:spPr>
      </p:pic>
    </p:spTree>
    <p:extLst>
      <p:ext uri="{BB962C8B-B14F-4D97-AF65-F5344CB8AC3E}">
        <p14:creationId xmlns:p14="http://schemas.microsoft.com/office/powerpoint/2010/main" val="240975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9046772-9EEC-1B45-B28B-814087E34229}"/>
              </a:ext>
            </a:extLst>
          </p:cNvPr>
          <p:cNvSpPr>
            <a:spLocks noGrp="1" noChangeArrowheads="1"/>
          </p:cNvSpPr>
          <p:nvPr>
            <p:ph type="ctrTitle"/>
          </p:nvPr>
        </p:nvSpPr>
        <p:spPr>
          <a:xfrm>
            <a:off x="0" y="2130425"/>
            <a:ext cx="9144000" cy="1470025"/>
          </a:xfrm>
        </p:spPr>
        <p:txBody>
          <a:bodyPr/>
          <a:lstStyle/>
          <a:p>
            <a:pPr algn="l" eaLnBrk="1" hangingPunct="1"/>
            <a:r>
              <a:rPr lang="en-US" altLang="zh-CN" sz="5400" dirty="0"/>
              <a:t>Traffic Analysis</a:t>
            </a:r>
          </a:p>
        </p:txBody>
      </p:sp>
      <p:sp>
        <p:nvSpPr>
          <p:cNvPr id="3" name="Rectangle 2">
            <a:extLst>
              <a:ext uri="{FF2B5EF4-FFF2-40B4-BE49-F238E27FC236}">
                <a16:creationId xmlns:a16="http://schemas.microsoft.com/office/drawing/2014/main" id="{4A67B60E-07A9-0146-9CAF-C1ACC7AE4A53}"/>
              </a:ext>
            </a:extLst>
          </p:cNvPr>
          <p:cNvSpPr>
            <a:spLocks noChangeArrowheads="1"/>
          </p:cNvSpPr>
          <p:nvPr/>
        </p:nvSpPr>
        <p:spPr bwMode="auto">
          <a:xfrm>
            <a:off x="0" y="2971800"/>
            <a:ext cx="960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filter malicious traffic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C659-8ABB-9B4F-8431-3A0D41518701}"/>
              </a:ext>
            </a:extLst>
          </p:cNvPr>
          <p:cNvSpPr>
            <a:spLocks noGrp="1"/>
          </p:cNvSpPr>
          <p:nvPr>
            <p:ph type="title"/>
          </p:nvPr>
        </p:nvSpPr>
        <p:spPr/>
        <p:txBody>
          <a:bodyPr/>
          <a:lstStyle/>
          <a:p>
            <a:r>
              <a:rPr lang="en-CN" dirty="0"/>
              <a:t>Stateful Inspection Firewall</a:t>
            </a:r>
          </a:p>
        </p:txBody>
      </p:sp>
      <p:sp>
        <p:nvSpPr>
          <p:cNvPr id="3" name="Content Placeholder 2">
            <a:extLst>
              <a:ext uri="{FF2B5EF4-FFF2-40B4-BE49-F238E27FC236}">
                <a16:creationId xmlns:a16="http://schemas.microsoft.com/office/drawing/2014/main" id="{BDD3E8C2-948D-B749-B7E8-7681CF36FE73}"/>
              </a:ext>
            </a:extLst>
          </p:cNvPr>
          <p:cNvSpPr>
            <a:spLocks noGrp="1"/>
          </p:cNvSpPr>
          <p:nvPr>
            <p:ph idx="1"/>
          </p:nvPr>
        </p:nvSpPr>
        <p:spPr/>
        <p:txBody>
          <a:bodyPr/>
          <a:lstStyle/>
          <a:p>
            <a:r>
              <a:rPr lang="en-US" dirty="0"/>
              <a:t>B</a:t>
            </a:r>
            <a:r>
              <a:rPr lang="en-CN" dirty="0"/>
              <a:t>oth packets and their context are examined by the firewall</a:t>
            </a:r>
          </a:p>
        </p:txBody>
      </p:sp>
      <p:pic>
        <p:nvPicPr>
          <p:cNvPr id="6" name="Picture 5">
            <a:extLst>
              <a:ext uri="{FF2B5EF4-FFF2-40B4-BE49-F238E27FC236}">
                <a16:creationId xmlns:a16="http://schemas.microsoft.com/office/drawing/2014/main" id="{0BE991A1-22F9-A242-A42D-0E4FC1C27DC1}"/>
              </a:ext>
            </a:extLst>
          </p:cNvPr>
          <p:cNvPicPr>
            <a:picLocks noChangeAspect="1"/>
          </p:cNvPicPr>
          <p:nvPr/>
        </p:nvPicPr>
        <p:blipFill>
          <a:blip r:embed="rId2"/>
          <a:stretch>
            <a:fillRect/>
          </a:stretch>
        </p:blipFill>
        <p:spPr>
          <a:xfrm>
            <a:off x="0" y="2596566"/>
            <a:ext cx="9144000" cy="4261434"/>
          </a:xfrm>
          <a:prstGeom prst="rect">
            <a:avLst/>
          </a:prstGeom>
        </p:spPr>
      </p:pic>
      <p:pic>
        <p:nvPicPr>
          <p:cNvPr id="7" name="Graphic 6" descr="Single gear">
            <a:extLst>
              <a:ext uri="{FF2B5EF4-FFF2-40B4-BE49-F238E27FC236}">
                <a16:creationId xmlns:a16="http://schemas.microsoft.com/office/drawing/2014/main" id="{5B4854F6-C6DA-9944-84D0-12382C1D08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6678" y="2065820"/>
            <a:ext cx="601180" cy="601180"/>
          </a:xfrm>
          <a:prstGeom prst="rect">
            <a:avLst/>
          </a:prstGeom>
        </p:spPr>
      </p:pic>
    </p:spTree>
    <p:extLst>
      <p:ext uri="{BB962C8B-B14F-4D97-AF65-F5344CB8AC3E}">
        <p14:creationId xmlns:p14="http://schemas.microsoft.com/office/powerpoint/2010/main" val="4000793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5C11C-FDC0-074E-AE2D-C99CAC2457EE}"/>
              </a:ext>
            </a:extLst>
          </p:cNvPr>
          <p:cNvSpPr>
            <a:spLocks noGrp="1"/>
          </p:cNvSpPr>
          <p:nvPr>
            <p:ph type="title"/>
          </p:nvPr>
        </p:nvSpPr>
        <p:spPr/>
        <p:txBody>
          <a:bodyPr/>
          <a:lstStyle/>
          <a:p>
            <a:r>
              <a:rPr lang="en-CN" dirty="0"/>
              <a:t>Application Proxy Firewall</a:t>
            </a:r>
          </a:p>
        </p:txBody>
      </p:sp>
      <p:sp>
        <p:nvSpPr>
          <p:cNvPr id="3" name="Content Placeholder 2">
            <a:extLst>
              <a:ext uri="{FF2B5EF4-FFF2-40B4-BE49-F238E27FC236}">
                <a16:creationId xmlns:a16="http://schemas.microsoft.com/office/drawing/2014/main" id="{4711A01F-0C43-B04F-A222-BF2A52F035CF}"/>
              </a:ext>
            </a:extLst>
          </p:cNvPr>
          <p:cNvSpPr>
            <a:spLocks noGrp="1"/>
          </p:cNvSpPr>
          <p:nvPr>
            <p:ph idx="1"/>
          </p:nvPr>
        </p:nvSpPr>
        <p:spPr/>
        <p:txBody>
          <a:bodyPr/>
          <a:lstStyle/>
          <a:p>
            <a:r>
              <a:rPr lang="en-CN" dirty="0"/>
              <a:t>Application-Level Gateway</a:t>
            </a:r>
          </a:p>
          <a:p>
            <a:r>
              <a:rPr lang="en-US" dirty="0"/>
              <a:t>A</a:t>
            </a:r>
            <a:r>
              <a:rPr lang="en-CN" dirty="0"/>
              <a:t>ct as a relay of application-level traffic</a:t>
            </a:r>
          </a:p>
        </p:txBody>
      </p:sp>
      <p:pic>
        <p:nvPicPr>
          <p:cNvPr id="5" name="Picture 4">
            <a:extLst>
              <a:ext uri="{FF2B5EF4-FFF2-40B4-BE49-F238E27FC236}">
                <a16:creationId xmlns:a16="http://schemas.microsoft.com/office/drawing/2014/main" id="{30D46D37-CF76-034E-A232-E2F024481280}"/>
              </a:ext>
            </a:extLst>
          </p:cNvPr>
          <p:cNvPicPr>
            <a:picLocks noChangeAspect="1"/>
          </p:cNvPicPr>
          <p:nvPr/>
        </p:nvPicPr>
        <p:blipFill>
          <a:blip r:embed="rId2"/>
          <a:stretch>
            <a:fillRect/>
          </a:stretch>
        </p:blipFill>
        <p:spPr>
          <a:xfrm>
            <a:off x="762000" y="3164488"/>
            <a:ext cx="5119800" cy="3693511"/>
          </a:xfrm>
          <a:prstGeom prst="rect">
            <a:avLst/>
          </a:prstGeom>
        </p:spPr>
      </p:pic>
    </p:spTree>
    <p:extLst>
      <p:ext uri="{BB962C8B-B14F-4D97-AF65-F5344CB8AC3E}">
        <p14:creationId xmlns:p14="http://schemas.microsoft.com/office/powerpoint/2010/main" val="816718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DE1E4-2F63-B64D-B59F-D711E11DE3CE}"/>
              </a:ext>
            </a:extLst>
          </p:cNvPr>
          <p:cNvSpPr>
            <a:spLocks noGrp="1"/>
          </p:cNvSpPr>
          <p:nvPr>
            <p:ph type="title"/>
          </p:nvPr>
        </p:nvSpPr>
        <p:spPr/>
        <p:txBody>
          <a:bodyPr/>
          <a:lstStyle/>
          <a:p>
            <a:r>
              <a:rPr lang="en-CN" dirty="0"/>
              <a:t>Circuit-Level Proxy Firewall</a:t>
            </a:r>
          </a:p>
        </p:txBody>
      </p:sp>
      <p:pic>
        <p:nvPicPr>
          <p:cNvPr id="4" name="Picture 3">
            <a:extLst>
              <a:ext uri="{FF2B5EF4-FFF2-40B4-BE49-F238E27FC236}">
                <a16:creationId xmlns:a16="http://schemas.microsoft.com/office/drawing/2014/main" id="{832A99A6-753D-9344-AD1A-0006CDF19A5B}"/>
              </a:ext>
            </a:extLst>
          </p:cNvPr>
          <p:cNvPicPr>
            <a:picLocks noChangeAspect="1"/>
          </p:cNvPicPr>
          <p:nvPr/>
        </p:nvPicPr>
        <p:blipFill>
          <a:blip r:embed="rId2"/>
          <a:stretch>
            <a:fillRect/>
          </a:stretch>
        </p:blipFill>
        <p:spPr>
          <a:xfrm>
            <a:off x="838199" y="3200400"/>
            <a:ext cx="4972051" cy="3657600"/>
          </a:xfrm>
          <a:prstGeom prst="rect">
            <a:avLst/>
          </a:prstGeom>
        </p:spPr>
      </p:pic>
      <p:sp>
        <p:nvSpPr>
          <p:cNvPr id="3" name="Content Placeholder 2">
            <a:extLst>
              <a:ext uri="{FF2B5EF4-FFF2-40B4-BE49-F238E27FC236}">
                <a16:creationId xmlns:a16="http://schemas.microsoft.com/office/drawing/2014/main" id="{1AC53734-7C0A-374F-8C0F-1C6757BD76D2}"/>
              </a:ext>
            </a:extLst>
          </p:cNvPr>
          <p:cNvSpPr>
            <a:spLocks noGrp="1"/>
          </p:cNvSpPr>
          <p:nvPr>
            <p:ph idx="1"/>
          </p:nvPr>
        </p:nvSpPr>
        <p:spPr/>
        <p:txBody>
          <a:bodyPr/>
          <a:lstStyle/>
          <a:p>
            <a:r>
              <a:rPr lang="en-CN" dirty="0"/>
              <a:t>Circuit-Level Gateway</a:t>
            </a:r>
          </a:p>
          <a:p>
            <a:r>
              <a:rPr lang="en-US" dirty="0"/>
              <a:t>A</a:t>
            </a:r>
            <a:r>
              <a:rPr lang="en-CN" dirty="0"/>
              <a:t>ct</a:t>
            </a:r>
            <a:r>
              <a:rPr lang="zh-CN" altLang="en-US" dirty="0"/>
              <a:t> </a:t>
            </a:r>
            <a:r>
              <a:rPr lang="en-US" altLang="zh-CN" dirty="0"/>
              <a:t>as a relay of TCP segments without examining the contents</a:t>
            </a:r>
            <a:endParaRPr lang="en-CN" dirty="0"/>
          </a:p>
        </p:txBody>
      </p:sp>
    </p:spTree>
    <p:extLst>
      <p:ext uri="{BB962C8B-B14F-4D97-AF65-F5344CB8AC3E}">
        <p14:creationId xmlns:p14="http://schemas.microsoft.com/office/powerpoint/2010/main" val="3361792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where firewalls stand?</a:t>
            </a:r>
          </a:p>
        </p:txBody>
      </p:sp>
      <p:sp>
        <p:nvSpPr>
          <p:cNvPr id="8" name="Rectangle 7">
            <a:extLst>
              <a:ext uri="{FF2B5EF4-FFF2-40B4-BE49-F238E27FC236}">
                <a16:creationId xmlns:a16="http://schemas.microsoft.com/office/drawing/2014/main" id="{58F16D7E-6BDA-1042-9356-8C8BBE1CD53F}"/>
              </a:ext>
            </a:extLst>
          </p:cNvPr>
          <p:cNvSpPr>
            <a:spLocks noChangeArrowheads="1"/>
          </p:cNvSpPr>
          <p:nvPr/>
        </p:nvSpPr>
        <p:spPr bwMode="auto">
          <a:xfrm>
            <a:off x="0" y="3200400"/>
            <a:ext cx="960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DMZ networks</a:t>
            </a:r>
          </a:p>
        </p:txBody>
      </p:sp>
      <p:sp>
        <p:nvSpPr>
          <p:cNvPr id="9" name="Rectangle 8">
            <a:extLst>
              <a:ext uri="{FF2B5EF4-FFF2-40B4-BE49-F238E27FC236}">
                <a16:creationId xmlns:a16="http://schemas.microsoft.com/office/drawing/2014/main" id="{D895EB1C-B2F8-8E40-88D0-B052E582BCD4}"/>
              </a:ext>
            </a:extLst>
          </p:cNvPr>
          <p:cNvSpPr>
            <a:spLocks noChangeArrowheads="1"/>
          </p:cNvSpPr>
          <p:nvPr/>
        </p:nvSpPr>
        <p:spPr bwMode="auto">
          <a:xfrm>
            <a:off x="0" y="3707130"/>
            <a:ext cx="960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virtual private networks</a:t>
            </a:r>
          </a:p>
        </p:txBody>
      </p:sp>
      <p:sp>
        <p:nvSpPr>
          <p:cNvPr id="10" name="Rectangle 9">
            <a:extLst>
              <a:ext uri="{FF2B5EF4-FFF2-40B4-BE49-F238E27FC236}">
                <a16:creationId xmlns:a16="http://schemas.microsoft.com/office/drawing/2014/main" id="{BD5B43A1-4257-E243-AE8C-B05E58A60D64}"/>
              </a:ext>
            </a:extLst>
          </p:cNvPr>
          <p:cNvSpPr>
            <a:spLocks noChangeArrowheads="1"/>
          </p:cNvSpPr>
          <p:nvPr/>
        </p:nvSpPr>
        <p:spPr bwMode="auto">
          <a:xfrm>
            <a:off x="0" y="4215600"/>
            <a:ext cx="960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distributed firewalls</a:t>
            </a:r>
          </a:p>
        </p:txBody>
      </p:sp>
    </p:spTree>
    <p:extLst>
      <p:ext uri="{BB962C8B-B14F-4D97-AF65-F5344CB8AC3E}">
        <p14:creationId xmlns:p14="http://schemas.microsoft.com/office/powerpoint/2010/main" val="2017641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06CF92-9A96-944E-8EC9-A583F8833F56}"/>
              </a:ext>
            </a:extLst>
          </p:cNvPr>
          <p:cNvPicPr>
            <a:picLocks noChangeAspect="1"/>
          </p:cNvPicPr>
          <p:nvPr/>
        </p:nvPicPr>
        <p:blipFill>
          <a:blip r:embed="rId2"/>
          <a:stretch>
            <a:fillRect/>
          </a:stretch>
        </p:blipFill>
        <p:spPr>
          <a:xfrm>
            <a:off x="3752435" y="0"/>
            <a:ext cx="5391565" cy="6858000"/>
          </a:xfrm>
          <a:prstGeom prst="rect">
            <a:avLst/>
          </a:prstGeom>
        </p:spPr>
      </p:pic>
      <p:sp>
        <p:nvSpPr>
          <p:cNvPr id="2" name="Title 1">
            <a:extLst>
              <a:ext uri="{FF2B5EF4-FFF2-40B4-BE49-F238E27FC236}">
                <a16:creationId xmlns:a16="http://schemas.microsoft.com/office/drawing/2014/main" id="{7C3F0DFC-6A1A-8E4C-AA4D-F3B3AFD2CDF2}"/>
              </a:ext>
            </a:extLst>
          </p:cNvPr>
          <p:cNvSpPr>
            <a:spLocks noGrp="1"/>
          </p:cNvSpPr>
          <p:nvPr>
            <p:ph type="title"/>
          </p:nvPr>
        </p:nvSpPr>
        <p:spPr/>
        <p:txBody>
          <a:bodyPr/>
          <a:lstStyle/>
          <a:p>
            <a:r>
              <a:rPr lang="en-CN" dirty="0"/>
              <a:t>DMZ Networks</a:t>
            </a:r>
          </a:p>
        </p:txBody>
      </p:sp>
      <p:sp>
        <p:nvSpPr>
          <p:cNvPr id="3" name="Content Placeholder 2">
            <a:extLst>
              <a:ext uri="{FF2B5EF4-FFF2-40B4-BE49-F238E27FC236}">
                <a16:creationId xmlns:a16="http://schemas.microsoft.com/office/drawing/2014/main" id="{B5275E52-A645-5048-864D-E3DF89C0AD08}"/>
              </a:ext>
            </a:extLst>
          </p:cNvPr>
          <p:cNvSpPr>
            <a:spLocks noGrp="1"/>
          </p:cNvSpPr>
          <p:nvPr>
            <p:ph idx="1"/>
          </p:nvPr>
        </p:nvSpPr>
        <p:spPr/>
        <p:txBody>
          <a:bodyPr/>
          <a:lstStyle/>
          <a:p>
            <a:r>
              <a:rPr lang="en-CN" dirty="0"/>
              <a:t>DeMilitarized Zone</a:t>
            </a:r>
          </a:p>
        </p:txBody>
      </p:sp>
    </p:spTree>
    <p:extLst>
      <p:ext uri="{BB962C8B-B14F-4D97-AF65-F5344CB8AC3E}">
        <p14:creationId xmlns:p14="http://schemas.microsoft.com/office/powerpoint/2010/main" val="315370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0DFC-6A1A-8E4C-AA4D-F3B3AFD2CDF2}"/>
              </a:ext>
            </a:extLst>
          </p:cNvPr>
          <p:cNvSpPr>
            <a:spLocks noGrp="1"/>
          </p:cNvSpPr>
          <p:nvPr>
            <p:ph type="title"/>
          </p:nvPr>
        </p:nvSpPr>
        <p:spPr/>
        <p:txBody>
          <a:bodyPr/>
          <a:lstStyle/>
          <a:p>
            <a:r>
              <a:rPr lang="en-CN" dirty="0"/>
              <a:t>DMZ Networks</a:t>
            </a:r>
          </a:p>
        </p:txBody>
      </p:sp>
      <p:sp>
        <p:nvSpPr>
          <p:cNvPr id="3" name="Content Placeholder 2">
            <a:extLst>
              <a:ext uri="{FF2B5EF4-FFF2-40B4-BE49-F238E27FC236}">
                <a16:creationId xmlns:a16="http://schemas.microsoft.com/office/drawing/2014/main" id="{B5275E52-A645-5048-864D-E3DF89C0AD08}"/>
              </a:ext>
            </a:extLst>
          </p:cNvPr>
          <p:cNvSpPr>
            <a:spLocks noGrp="1"/>
          </p:cNvSpPr>
          <p:nvPr>
            <p:ph idx="1"/>
          </p:nvPr>
        </p:nvSpPr>
        <p:spPr/>
        <p:txBody>
          <a:bodyPr/>
          <a:lstStyle/>
          <a:p>
            <a:r>
              <a:rPr lang="en-CN" dirty="0">
                <a:solidFill>
                  <a:srgbClr val="00B0F0"/>
                </a:solidFill>
              </a:rPr>
              <a:t>External Firewall                              </a:t>
            </a:r>
            <a:r>
              <a:rPr lang="en-US" dirty="0"/>
              <a:t>p</a:t>
            </a:r>
            <a:r>
              <a:rPr lang="en-CN" dirty="0"/>
              <a:t>rovide access control and protection for DMZ systems consistent with their need for external connectivity</a:t>
            </a:r>
          </a:p>
          <a:p>
            <a:r>
              <a:rPr lang="en-CN" dirty="0">
                <a:solidFill>
                  <a:srgbClr val="00B0F0"/>
                </a:solidFill>
              </a:rPr>
              <a:t>Internal Firewall                                   </a:t>
            </a:r>
            <a:r>
              <a:rPr lang="en-US" dirty="0"/>
              <a:t>a</a:t>
            </a:r>
            <a:r>
              <a:rPr lang="en-CN" dirty="0"/>
              <a:t>dd more stringent filtering capability; protect internal network from attacks from DMZ and vice versa;          protect internal networks from each other;    </a:t>
            </a:r>
          </a:p>
        </p:txBody>
      </p:sp>
    </p:spTree>
    <p:extLst>
      <p:ext uri="{BB962C8B-B14F-4D97-AF65-F5344CB8AC3E}">
        <p14:creationId xmlns:p14="http://schemas.microsoft.com/office/powerpoint/2010/main" val="2324822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072B0-30B9-5645-B734-D2F9B6DCC915}"/>
              </a:ext>
            </a:extLst>
          </p:cNvPr>
          <p:cNvSpPr>
            <a:spLocks noGrp="1"/>
          </p:cNvSpPr>
          <p:nvPr>
            <p:ph type="title"/>
          </p:nvPr>
        </p:nvSpPr>
        <p:spPr/>
        <p:txBody>
          <a:bodyPr/>
          <a:lstStyle/>
          <a:p>
            <a:r>
              <a:rPr lang="en-CN" dirty="0"/>
              <a:t>Virtual Private Networks</a:t>
            </a:r>
          </a:p>
        </p:txBody>
      </p:sp>
      <p:sp>
        <p:nvSpPr>
          <p:cNvPr id="3" name="Content Placeholder 2">
            <a:extLst>
              <a:ext uri="{FF2B5EF4-FFF2-40B4-BE49-F238E27FC236}">
                <a16:creationId xmlns:a16="http://schemas.microsoft.com/office/drawing/2014/main" id="{B89F4C74-118B-C842-93BB-7428997A2FCC}"/>
              </a:ext>
            </a:extLst>
          </p:cNvPr>
          <p:cNvSpPr>
            <a:spLocks noGrp="1"/>
          </p:cNvSpPr>
          <p:nvPr>
            <p:ph idx="1"/>
          </p:nvPr>
        </p:nvSpPr>
        <p:spPr/>
        <p:txBody>
          <a:bodyPr/>
          <a:lstStyle/>
          <a:p>
            <a:r>
              <a:rPr lang="en-US" dirty="0"/>
              <a:t>U</a:t>
            </a:r>
            <a:r>
              <a:rPr lang="en-CN" dirty="0"/>
              <a:t>se encryption and authentication in the lower protocol layers to provide a secure connection through the otherwise insecure Internet</a:t>
            </a:r>
          </a:p>
          <a:p>
            <a:r>
              <a:rPr lang="en-US" dirty="0"/>
              <a:t>C</a:t>
            </a:r>
            <a:r>
              <a:rPr lang="en-CN" dirty="0"/>
              <a:t>heaper than real private networks using private lines</a:t>
            </a:r>
          </a:p>
          <a:p>
            <a:r>
              <a:rPr lang="en-US" dirty="0"/>
              <a:t>Common protocol in use: IPsec</a:t>
            </a:r>
            <a:endParaRPr lang="en-CN" dirty="0"/>
          </a:p>
        </p:txBody>
      </p:sp>
    </p:spTree>
    <p:extLst>
      <p:ext uri="{BB962C8B-B14F-4D97-AF65-F5344CB8AC3E}">
        <p14:creationId xmlns:p14="http://schemas.microsoft.com/office/powerpoint/2010/main" val="288917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039C37-9009-6D4D-9632-41C641C9FE28}"/>
              </a:ext>
            </a:extLst>
          </p:cNvPr>
          <p:cNvPicPr>
            <a:picLocks noChangeAspect="1"/>
          </p:cNvPicPr>
          <p:nvPr/>
        </p:nvPicPr>
        <p:blipFill>
          <a:blip r:embed="rId2"/>
          <a:stretch>
            <a:fillRect/>
          </a:stretch>
        </p:blipFill>
        <p:spPr>
          <a:xfrm>
            <a:off x="0" y="877926"/>
            <a:ext cx="9144000" cy="5980074"/>
          </a:xfrm>
          <a:prstGeom prst="rect">
            <a:avLst/>
          </a:prstGeom>
        </p:spPr>
      </p:pic>
      <p:sp>
        <p:nvSpPr>
          <p:cNvPr id="2" name="Title 1">
            <a:extLst>
              <a:ext uri="{FF2B5EF4-FFF2-40B4-BE49-F238E27FC236}">
                <a16:creationId xmlns:a16="http://schemas.microsoft.com/office/drawing/2014/main" id="{81290A44-9C50-5D48-964C-FDA2C1E6CC5E}"/>
              </a:ext>
            </a:extLst>
          </p:cNvPr>
          <p:cNvSpPr>
            <a:spLocks noGrp="1"/>
          </p:cNvSpPr>
          <p:nvPr>
            <p:ph type="title"/>
          </p:nvPr>
        </p:nvSpPr>
        <p:spPr/>
        <p:txBody>
          <a:bodyPr/>
          <a:lstStyle/>
          <a:p>
            <a:pPr algn="l"/>
            <a:r>
              <a:rPr lang="en-CN" dirty="0"/>
              <a:t>VPN</a:t>
            </a:r>
          </a:p>
        </p:txBody>
      </p:sp>
    </p:spTree>
    <p:extLst>
      <p:ext uri="{BB962C8B-B14F-4D97-AF65-F5344CB8AC3E}">
        <p14:creationId xmlns:p14="http://schemas.microsoft.com/office/powerpoint/2010/main" val="3480365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26B8FE-11DD-6441-ADF8-3A3549B3CFD4}"/>
              </a:ext>
            </a:extLst>
          </p:cNvPr>
          <p:cNvPicPr>
            <a:picLocks noChangeAspect="1"/>
          </p:cNvPicPr>
          <p:nvPr/>
        </p:nvPicPr>
        <p:blipFill>
          <a:blip r:embed="rId2"/>
          <a:stretch>
            <a:fillRect/>
          </a:stretch>
        </p:blipFill>
        <p:spPr>
          <a:xfrm>
            <a:off x="4055522" y="0"/>
            <a:ext cx="5088478" cy="6858000"/>
          </a:xfrm>
          <a:prstGeom prst="rect">
            <a:avLst/>
          </a:prstGeom>
        </p:spPr>
      </p:pic>
      <p:sp>
        <p:nvSpPr>
          <p:cNvPr id="2" name="Title 1">
            <a:extLst>
              <a:ext uri="{FF2B5EF4-FFF2-40B4-BE49-F238E27FC236}">
                <a16:creationId xmlns:a16="http://schemas.microsoft.com/office/drawing/2014/main" id="{7C279F86-A26D-8D43-8CC2-7FCCC6C1D6B1}"/>
              </a:ext>
            </a:extLst>
          </p:cNvPr>
          <p:cNvSpPr>
            <a:spLocks noGrp="1"/>
          </p:cNvSpPr>
          <p:nvPr>
            <p:ph type="title"/>
          </p:nvPr>
        </p:nvSpPr>
        <p:spPr/>
        <p:txBody>
          <a:bodyPr/>
          <a:lstStyle/>
          <a:p>
            <a:pPr algn="l"/>
            <a:r>
              <a:rPr lang="en-CN" dirty="0"/>
              <a:t>Distributed Firewalls</a:t>
            </a:r>
          </a:p>
        </p:txBody>
      </p:sp>
      <p:sp>
        <p:nvSpPr>
          <p:cNvPr id="3" name="Content Placeholder 2">
            <a:extLst>
              <a:ext uri="{FF2B5EF4-FFF2-40B4-BE49-F238E27FC236}">
                <a16:creationId xmlns:a16="http://schemas.microsoft.com/office/drawing/2014/main" id="{BB2214D4-3E1B-0C45-9F28-3106FCDCB5B4}"/>
              </a:ext>
            </a:extLst>
          </p:cNvPr>
          <p:cNvSpPr>
            <a:spLocks noGrp="1"/>
          </p:cNvSpPr>
          <p:nvPr>
            <p:ph idx="1"/>
          </p:nvPr>
        </p:nvSpPr>
        <p:spPr>
          <a:xfrm>
            <a:off x="457200" y="1600200"/>
            <a:ext cx="6705600" cy="5257800"/>
          </a:xfrm>
        </p:spPr>
        <p:txBody>
          <a:bodyPr/>
          <a:lstStyle/>
          <a:p>
            <a:r>
              <a:rPr lang="en-US" dirty="0"/>
              <a:t>S</a:t>
            </a:r>
            <a:r>
              <a:rPr lang="en-CN" dirty="0"/>
              <a:t>tand-alone firewall devices plus host-based firewalls work together                          under a central     administrative control</a:t>
            </a:r>
          </a:p>
          <a:p>
            <a:endParaRPr lang="en-CN" dirty="0"/>
          </a:p>
        </p:txBody>
      </p:sp>
    </p:spTree>
    <p:extLst>
      <p:ext uri="{BB962C8B-B14F-4D97-AF65-F5344CB8AC3E}">
        <p14:creationId xmlns:p14="http://schemas.microsoft.com/office/powerpoint/2010/main" val="1899137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traffic pattern learned?</a:t>
            </a:r>
          </a:p>
        </p:txBody>
      </p:sp>
      <p:sp>
        <p:nvSpPr>
          <p:cNvPr id="8" name="Rectangle 7">
            <a:extLst>
              <a:ext uri="{FF2B5EF4-FFF2-40B4-BE49-F238E27FC236}">
                <a16:creationId xmlns:a16="http://schemas.microsoft.com/office/drawing/2014/main" id="{58F16D7E-6BDA-1042-9356-8C8BBE1CD53F}"/>
              </a:ext>
            </a:extLst>
          </p:cNvPr>
          <p:cNvSpPr>
            <a:spLocks noChangeArrowheads="1"/>
          </p:cNvSpPr>
          <p:nvPr/>
        </p:nvSpPr>
        <p:spPr bwMode="auto">
          <a:xfrm>
            <a:off x="0" y="3200400"/>
            <a:ext cx="960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individually secure packets</a:t>
            </a:r>
          </a:p>
        </p:txBody>
      </p:sp>
      <p:sp>
        <p:nvSpPr>
          <p:cNvPr id="9" name="Rectangle 8">
            <a:extLst>
              <a:ext uri="{FF2B5EF4-FFF2-40B4-BE49-F238E27FC236}">
                <a16:creationId xmlns:a16="http://schemas.microsoft.com/office/drawing/2014/main" id="{D895EB1C-B2F8-8E40-88D0-B052E582BCD4}"/>
              </a:ext>
            </a:extLst>
          </p:cNvPr>
          <p:cNvSpPr>
            <a:spLocks noChangeArrowheads="1"/>
          </p:cNvSpPr>
          <p:nvPr/>
        </p:nvSpPr>
        <p:spPr bwMode="auto">
          <a:xfrm>
            <a:off x="0" y="3707130"/>
            <a:ext cx="960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yet collaboratively malicious</a:t>
            </a:r>
          </a:p>
        </p:txBody>
      </p:sp>
    </p:spTree>
    <p:extLst>
      <p:ext uri="{BB962C8B-B14F-4D97-AF65-F5344CB8AC3E}">
        <p14:creationId xmlns:p14="http://schemas.microsoft.com/office/powerpoint/2010/main" val="2363294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4B4D-0BE3-AF41-831F-CDD965C8DB4D}"/>
              </a:ext>
            </a:extLst>
          </p:cNvPr>
          <p:cNvSpPr>
            <a:spLocks noGrp="1"/>
          </p:cNvSpPr>
          <p:nvPr>
            <p:ph type="title"/>
          </p:nvPr>
        </p:nvSpPr>
        <p:spPr/>
        <p:txBody>
          <a:bodyPr/>
          <a:lstStyle/>
          <a:p>
            <a:r>
              <a:rPr lang="en-CN" dirty="0"/>
              <a:t>Firewall</a:t>
            </a:r>
          </a:p>
        </p:txBody>
      </p:sp>
      <p:sp>
        <p:nvSpPr>
          <p:cNvPr id="3" name="Content Placeholder 2">
            <a:extLst>
              <a:ext uri="{FF2B5EF4-FFF2-40B4-BE49-F238E27FC236}">
                <a16:creationId xmlns:a16="http://schemas.microsoft.com/office/drawing/2014/main" id="{CF0503CB-1F94-464F-991E-1DEBF1A4A936}"/>
              </a:ext>
            </a:extLst>
          </p:cNvPr>
          <p:cNvSpPr>
            <a:spLocks noGrp="1"/>
          </p:cNvSpPr>
          <p:nvPr>
            <p:ph idx="1"/>
          </p:nvPr>
        </p:nvSpPr>
        <p:spPr/>
        <p:txBody>
          <a:bodyPr/>
          <a:lstStyle/>
          <a:p>
            <a:r>
              <a:rPr lang="en-US" dirty="0"/>
              <a:t>F</a:t>
            </a:r>
            <a:r>
              <a:rPr lang="en-CN" dirty="0"/>
              <a:t>orm a barrier through which the triffic going in each direction must pass</a:t>
            </a:r>
          </a:p>
          <a:p>
            <a:r>
              <a:rPr lang="en-US" dirty="0"/>
              <a:t>U</a:t>
            </a:r>
            <a:r>
              <a:rPr lang="en-CN" dirty="0"/>
              <a:t>se firewall security policy to dictate </a:t>
            </a:r>
            <a:r>
              <a:rPr lang="en-US" dirty="0"/>
              <a:t>which traffic is authorized to pass in each direction</a:t>
            </a:r>
            <a:endParaRPr lang="en-CN" dirty="0"/>
          </a:p>
        </p:txBody>
      </p:sp>
      <p:pic>
        <p:nvPicPr>
          <p:cNvPr id="4" name="Picture 3">
            <a:extLst>
              <a:ext uri="{FF2B5EF4-FFF2-40B4-BE49-F238E27FC236}">
                <a16:creationId xmlns:a16="http://schemas.microsoft.com/office/drawing/2014/main" id="{A3BEFF64-C133-EF4D-80C2-5BDC17F94A3A}"/>
              </a:ext>
            </a:extLst>
          </p:cNvPr>
          <p:cNvPicPr>
            <a:picLocks noChangeAspect="1"/>
          </p:cNvPicPr>
          <p:nvPr/>
        </p:nvPicPr>
        <p:blipFill>
          <a:blip r:embed="rId2"/>
          <a:stretch>
            <a:fillRect/>
          </a:stretch>
        </p:blipFill>
        <p:spPr>
          <a:xfrm>
            <a:off x="0" y="4267200"/>
            <a:ext cx="9144000" cy="2364412"/>
          </a:xfrm>
          <a:prstGeom prst="rect">
            <a:avLst/>
          </a:prstGeom>
        </p:spPr>
      </p:pic>
    </p:spTree>
    <p:extLst>
      <p:ext uri="{BB962C8B-B14F-4D97-AF65-F5344CB8AC3E}">
        <p14:creationId xmlns:p14="http://schemas.microsoft.com/office/powerpoint/2010/main" val="998592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0C60E9D7-AF1B-094D-94CD-619D23637DE4}"/>
              </a:ext>
            </a:extLst>
          </p:cNvPr>
          <p:cNvSpPr>
            <a:spLocks noGrp="1" noChangeArrowheads="1"/>
          </p:cNvSpPr>
          <p:nvPr>
            <p:ph type="title"/>
          </p:nvPr>
        </p:nvSpPr>
        <p:spPr/>
        <p:txBody>
          <a:bodyPr/>
          <a:lstStyle/>
          <a:p>
            <a:r>
              <a:rPr lang="en-CN" altLang="en-CN">
                <a:solidFill>
                  <a:srgbClr val="00B0F0"/>
                </a:solidFill>
              </a:rPr>
              <a:t>TCP SYN Flood</a:t>
            </a:r>
          </a:p>
        </p:txBody>
      </p:sp>
      <p:sp>
        <p:nvSpPr>
          <p:cNvPr id="3" name="Content Placeholder 2">
            <a:extLst>
              <a:ext uri="{FF2B5EF4-FFF2-40B4-BE49-F238E27FC236}">
                <a16:creationId xmlns:a16="http://schemas.microsoft.com/office/drawing/2014/main" id="{1D5CD987-4AC7-7E4B-AC6E-4BED94D0383F}"/>
              </a:ext>
            </a:extLst>
          </p:cNvPr>
          <p:cNvSpPr>
            <a:spLocks noGrp="1"/>
          </p:cNvSpPr>
          <p:nvPr>
            <p:ph idx="1"/>
          </p:nvPr>
        </p:nvSpPr>
        <p:spPr>
          <a:xfrm>
            <a:off x="4852988" y="1600200"/>
            <a:ext cx="4291012" cy="5257800"/>
          </a:xfrm>
        </p:spPr>
        <p:txBody>
          <a:bodyPr/>
          <a:lstStyle/>
          <a:p>
            <a:pPr marL="0" indent="0">
              <a:buFontTx/>
              <a:buNone/>
              <a:defRPr/>
            </a:pPr>
            <a:r>
              <a:rPr lang="en-CN" dirty="0"/>
              <a:t>Single machine:</a:t>
            </a:r>
          </a:p>
          <a:p>
            <a:pPr>
              <a:defRPr/>
            </a:pPr>
            <a:r>
              <a:rPr lang="en-CN" dirty="0"/>
              <a:t>SYN packets with random source IP addresses</a:t>
            </a:r>
          </a:p>
          <a:p>
            <a:pPr>
              <a:defRPr/>
            </a:pPr>
            <a:r>
              <a:rPr lang="en-CN" dirty="0">
                <a:solidFill>
                  <a:srgbClr val="00B0F0"/>
                </a:solidFill>
              </a:rPr>
              <a:t>Fill up backlog queue on server</a:t>
            </a:r>
          </a:p>
          <a:p>
            <a:pPr>
              <a:defRPr/>
            </a:pPr>
            <a:r>
              <a:rPr lang="en-US" dirty="0"/>
              <a:t>N</a:t>
            </a:r>
            <a:r>
              <a:rPr lang="en-CN" dirty="0"/>
              <a:t>o further connections possible</a:t>
            </a:r>
          </a:p>
        </p:txBody>
      </p:sp>
      <p:sp>
        <p:nvSpPr>
          <p:cNvPr id="27" name="Line 8">
            <a:extLst>
              <a:ext uri="{FF2B5EF4-FFF2-40B4-BE49-F238E27FC236}">
                <a16:creationId xmlns:a16="http://schemas.microsoft.com/office/drawing/2014/main" id="{31635830-A42C-A34A-91B9-EFF036B9E2F3}"/>
              </a:ext>
            </a:extLst>
          </p:cNvPr>
          <p:cNvSpPr>
            <a:spLocks noChangeShapeType="1"/>
          </p:cNvSpPr>
          <p:nvPr/>
        </p:nvSpPr>
        <p:spPr bwMode="auto">
          <a:xfrm>
            <a:off x="1222375" y="2125663"/>
            <a:ext cx="0" cy="381000"/>
          </a:xfrm>
          <a:prstGeom prst="line">
            <a:avLst/>
          </a:prstGeom>
          <a:noFill/>
          <a:ln w="76200">
            <a:solidFill>
              <a:srgbClr val="B7C1EB"/>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grpSp>
        <p:nvGrpSpPr>
          <p:cNvPr id="55300" name="Group 27">
            <a:extLst>
              <a:ext uri="{FF2B5EF4-FFF2-40B4-BE49-F238E27FC236}">
                <a16:creationId xmlns:a16="http://schemas.microsoft.com/office/drawing/2014/main" id="{652D965E-8968-C34F-AB1A-261C78A6A321}"/>
              </a:ext>
            </a:extLst>
          </p:cNvPr>
          <p:cNvGrpSpPr>
            <a:grpSpLocks/>
          </p:cNvGrpSpPr>
          <p:nvPr/>
        </p:nvGrpSpPr>
        <p:grpSpPr bwMode="auto">
          <a:xfrm>
            <a:off x="1222375" y="2506663"/>
            <a:ext cx="3092450" cy="3352800"/>
            <a:chOff x="836" y="1680"/>
            <a:chExt cx="2592" cy="2112"/>
          </a:xfrm>
        </p:grpSpPr>
        <p:sp>
          <p:nvSpPr>
            <p:cNvPr id="29" name="Line 3">
              <a:extLst>
                <a:ext uri="{FF2B5EF4-FFF2-40B4-BE49-F238E27FC236}">
                  <a16:creationId xmlns:a16="http://schemas.microsoft.com/office/drawing/2014/main" id="{177D25E3-E2CA-1D47-9B5B-750323FE2944}"/>
                </a:ext>
              </a:extLst>
            </p:cNvPr>
            <p:cNvSpPr>
              <a:spLocks noChangeShapeType="1"/>
            </p:cNvSpPr>
            <p:nvPr/>
          </p:nvSpPr>
          <p:spPr bwMode="auto">
            <a:xfrm>
              <a:off x="836" y="1680"/>
              <a:ext cx="2592" cy="480"/>
            </a:xfrm>
            <a:prstGeom prst="line">
              <a:avLst/>
            </a:prstGeom>
            <a:noFill/>
            <a:ln w="28575">
              <a:solidFill>
                <a:srgbClr val="40458C"/>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30" name="Line 12">
              <a:extLst>
                <a:ext uri="{FF2B5EF4-FFF2-40B4-BE49-F238E27FC236}">
                  <a16:creationId xmlns:a16="http://schemas.microsoft.com/office/drawing/2014/main" id="{03901E67-CCE8-2543-AF00-48C1713070DE}"/>
                </a:ext>
              </a:extLst>
            </p:cNvPr>
            <p:cNvSpPr>
              <a:spLocks noChangeShapeType="1"/>
            </p:cNvSpPr>
            <p:nvPr/>
          </p:nvSpPr>
          <p:spPr bwMode="auto">
            <a:xfrm>
              <a:off x="836" y="2064"/>
              <a:ext cx="2592" cy="480"/>
            </a:xfrm>
            <a:prstGeom prst="line">
              <a:avLst/>
            </a:prstGeom>
            <a:noFill/>
            <a:ln w="28575">
              <a:solidFill>
                <a:srgbClr val="40458C"/>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31" name="Line 15">
              <a:extLst>
                <a:ext uri="{FF2B5EF4-FFF2-40B4-BE49-F238E27FC236}">
                  <a16:creationId xmlns:a16="http://schemas.microsoft.com/office/drawing/2014/main" id="{AA2CB054-7838-C24C-A261-25A8CB0777E6}"/>
                </a:ext>
              </a:extLst>
            </p:cNvPr>
            <p:cNvSpPr>
              <a:spLocks noChangeShapeType="1"/>
            </p:cNvSpPr>
            <p:nvPr/>
          </p:nvSpPr>
          <p:spPr bwMode="auto">
            <a:xfrm>
              <a:off x="836" y="2479"/>
              <a:ext cx="2592" cy="480"/>
            </a:xfrm>
            <a:prstGeom prst="line">
              <a:avLst/>
            </a:prstGeom>
            <a:noFill/>
            <a:ln w="28575">
              <a:solidFill>
                <a:srgbClr val="40458C"/>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32" name="Line 18">
              <a:extLst>
                <a:ext uri="{FF2B5EF4-FFF2-40B4-BE49-F238E27FC236}">
                  <a16:creationId xmlns:a16="http://schemas.microsoft.com/office/drawing/2014/main" id="{F93D756F-36D2-9247-9346-E84D845B66D8}"/>
                </a:ext>
              </a:extLst>
            </p:cNvPr>
            <p:cNvSpPr>
              <a:spLocks noChangeShapeType="1"/>
            </p:cNvSpPr>
            <p:nvPr/>
          </p:nvSpPr>
          <p:spPr bwMode="auto">
            <a:xfrm>
              <a:off x="836" y="2911"/>
              <a:ext cx="2592" cy="480"/>
            </a:xfrm>
            <a:prstGeom prst="line">
              <a:avLst/>
            </a:prstGeom>
            <a:noFill/>
            <a:ln w="28575">
              <a:solidFill>
                <a:srgbClr val="40458C"/>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33" name="Line 21">
              <a:extLst>
                <a:ext uri="{FF2B5EF4-FFF2-40B4-BE49-F238E27FC236}">
                  <a16:creationId xmlns:a16="http://schemas.microsoft.com/office/drawing/2014/main" id="{01C611F0-95E0-4A49-A6FC-D4F19D5AE040}"/>
                </a:ext>
              </a:extLst>
            </p:cNvPr>
            <p:cNvSpPr>
              <a:spLocks noChangeShapeType="1"/>
            </p:cNvSpPr>
            <p:nvPr/>
          </p:nvSpPr>
          <p:spPr bwMode="auto">
            <a:xfrm>
              <a:off x="836" y="3312"/>
              <a:ext cx="2592" cy="480"/>
            </a:xfrm>
            <a:prstGeom prst="line">
              <a:avLst/>
            </a:prstGeom>
            <a:noFill/>
            <a:ln w="28575">
              <a:solidFill>
                <a:srgbClr val="40458C"/>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grpSp>
      <p:grpSp>
        <p:nvGrpSpPr>
          <p:cNvPr id="55301" name="Group 26">
            <a:extLst>
              <a:ext uri="{FF2B5EF4-FFF2-40B4-BE49-F238E27FC236}">
                <a16:creationId xmlns:a16="http://schemas.microsoft.com/office/drawing/2014/main" id="{19EE6FCA-EF2E-B74C-B665-1F45DDECD8E5}"/>
              </a:ext>
            </a:extLst>
          </p:cNvPr>
          <p:cNvGrpSpPr>
            <a:grpSpLocks/>
          </p:cNvGrpSpPr>
          <p:nvPr/>
        </p:nvGrpSpPr>
        <p:grpSpPr bwMode="auto">
          <a:xfrm>
            <a:off x="2493963" y="2506663"/>
            <a:ext cx="1087437" cy="3052762"/>
            <a:chOff x="1637" y="1536"/>
            <a:chExt cx="685" cy="1923"/>
          </a:xfrm>
        </p:grpSpPr>
        <p:sp>
          <p:nvSpPr>
            <p:cNvPr id="35" name="Text Box 6">
              <a:extLst>
                <a:ext uri="{FF2B5EF4-FFF2-40B4-BE49-F238E27FC236}">
                  <a16:creationId xmlns:a16="http://schemas.microsoft.com/office/drawing/2014/main" id="{687C2A25-5542-0B43-931A-BAF090EA5274}"/>
                </a:ext>
              </a:extLst>
            </p:cNvPr>
            <p:cNvSpPr txBox="1">
              <a:spLocks noChangeArrowheads="1"/>
            </p:cNvSpPr>
            <p:nvPr/>
          </p:nvSpPr>
          <p:spPr bwMode="auto">
            <a:xfrm>
              <a:off x="1637" y="1536"/>
              <a:ext cx="685"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a:ln>
                    <a:noFill/>
                  </a:ln>
                  <a:solidFill>
                    <a:srgbClr val="40458C"/>
                  </a:solidFill>
                  <a:effectLst/>
                  <a:uLnTx/>
                  <a:uFillTx/>
                  <a:latin typeface="Verdana"/>
                  <a:ea typeface="宋体"/>
                  <a:cs typeface="+mn-cs"/>
                </a:rPr>
                <a:t>SYN</a:t>
              </a:r>
              <a:r>
                <a:rPr kumimoji="0" lang="en-US" altLang="en-CN" sz="2400" b="0" i="0" u="none" strike="noStrike" kern="0" cap="none" spc="0" normalizeH="0" baseline="-25000" noProof="0">
                  <a:ln>
                    <a:noFill/>
                  </a:ln>
                  <a:solidFill>
                    <a:srgbClr val="40458C"/>
                  </a:solidFill>
                  <a:effectLst/>
                  <a:uLnTx/>
                  <a:uFillTx/>
                  <a:latin typeface="Verdana"/>
                  <a:ea typeface="宋体"/>
                  <a:cs typeface="+mn-cs"/>
                </a:rPr>
                <a:t>C1</a:t>
              </a:r>
            </a:p>
          </p:txBody>
        </p:sp>
        <p:sp>
          <p:nvSpPr>
            <p:cNvPr id="36" name="Text Box 13">
              <a:extLst>
                <a:ext uri="{FF2B5EF4-FFF2-40B4-BE49-F238E27FC236}">
                  <a16:creationId xmlns:a16="http://schemas.microsoft.com/office/drawing/2014/main" id="{E91E7D06-63B2-204C-B003-1077B324A729}"/>
                </a:ext>
              </a:extLst>
            </p:cNvPr>
            <p:cNvSpPr txBox="1">
              <a:spLocks noChangeArrowheads="1"/>
            </p:cNvSpPr>
            <p:nvPr/>
          </p:nvSpPr>
          <p:spPr bwMode="auto">
            <a:xfrm>
              <a:off x="1637" y="1920"/>
              <a:ext cx="685"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a:ln>
                    <a:noFill/>
                  </a:ln>
                  <a:solidFill>
                    <a:srgbClr val="40458C"/>
                  </a:solidFill>
                  <a:effectLst/>
                  <a:uLnTx/>
                  <a:uFillTx/>
                  <a:latin typeface="Verdana"/>
                  <a:ea typeface="宋体"/>
                  <a:cs typeface="+mn-cs"/>
                </a:rPr>
                <a:t>SYN</a:t>
              </a:r>
              <a:r>
                <a:rPr kumimoji="0" lang="en-US" altLang="en-CN" sz="2400" b="0" i="0" u="none" strike="noStrike" kern="0" cap="none" spc="0" normalizeH="0" baseline="-25000" noProof="0">
                  <a:ln>
                    <a:noFill/>
                  </a:ln>
                  <a:solidFill>
                    <a:srgbClr val="40458C"/>
                  </a:solidFill>
                  <a:effectLst/>
                  <a:uLnTx/>
                  <a:uFillTx/>
                  <a:latin typeface="Verdana"/>
                  <a:ea typeface="宋体"/>
                  <a:cs typeface="+mn-cs"/>
                </a:rPr>
                <a:t>C2</a:t>
              </a:r>
            </a:p>
          </p:txBody>
        </p:sp>
        <p:sp>
          <p:nvSpPr>
            <p:cNvPr id="37" name="Text Box 16">
              <a:extLst>
                <a:ext uri="{FF2B5EF4-FFF2-40B4-BE49-F238E27FC236}">
                  <a16:creationId xmlns:a16="http://schemas.microsoft.com/office/drawing/2014/main" id="{098F3A04-DF9D-184B-A710-C6876282AF69}"/>
                </a:ext>
              </a:extLst>
            </p:cNvPr>
            <p:cNvSpPr txBox="1">
              <a:spLocks noChangeArrowheads="1"/>
            </p:cNvSpPr>
            <p:nvPr/>
          </p:nvSpPr>
          <p:spPr bwMode="auto">
            <a:xfrm>
              <a:off x="1637" y="2335"/>
              <a:ext cx="685"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a:ln>
                    <a:noFill/>
                  </a:ln>
                  <a:solidFill>
                    <a:srgbClr val="40458C"/>
                  </a:solidFill>
                  <a:effectLst/>
                  <a:uLnTx/>
                  <a:uFillTx/>
                  <a:latin typeface="Verdana"/>
                  <a:ea typeface="宋体"/>
                  <a:cs typeface="+mn-cs"/>
                </a:rPr>
                <a:t>SYN</a:t>
              </a:r>
              <a:r>
                <a:rPr kumimoji="0" lang="en-US" altLang="en-CN" sz="2400" b="0" i="0" u="none" strike="noStrike" kern="0" cap="none" spc="0" normalizeH="0" baseline="-25000" noProof="0">
                  <a:ln>
                    <a:noFill/>
                  </a:ln>
                  <a:solidFill>
                    <a:srgbClr val="40458C"/>
                  </a:solidFill>
                  <a:effectLst/>
                  <a:uLnTx/>
                  <a:uFillTx/>
                  <a:latin typeface="Verdana"/>
                  <a:ea typeface="宋体"/>
                  <a:cs typeface="+mn-cs"/>
                </a:rPr>
                <a:t>C3</a:t>
              </a:r>
            </a:p>
          </p:txBody>
        </p:sp>
        <p:sp>
          <p:nvSpPr>
            <p:cNvPr id="38" name="Text Box 19">
              <a:extLst>
                <a:ext uri="{FF2B5EF4-FFF2-40B4-BE49-F238E27FC236}">
                  <a16:creationId xmlns:a16="http://schemas.microsoft.com/office/drawing/2014/main" id="{B67BB091-2379-9545-924F-9087941E3F5D}"/>
                </a:ext>
              </a:extLst>
            </p:cNvPr>
            <p:cNvSpPr txBox="1">
              <a:spLocks noChangeArrowheads="1"/>
            </p:cNvSpPr>
            <p:nvPr/>
          </p:nvSpPr>
          <p:spPr bwMode="auto">
            <a:xfrm>
              <a:off x="1637" y="2767"/>
              <a:ext cx="685"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a:ln>
                    <a:noFill/>
                  </a:ln>
                  <a:solidFill>
                    <a:srgbClr val="40458C"/>
                  </a:solidFill>
                  <a:effectLst/>
                  <a:uLnTx/>
                  <a:uFillTx/>
                  <a:latin typeface="Verdana"/>
                  <a:ea typeface="宋体"/>
                  <a:cs typeface="+mn-cs"/>
                </a:rPr>
                <a:t>SYN</a:t>
              </a:r>
              <a:r>
                <a:rPr kumimoji="0" lang="en-US" altLang="en-CN" sz="2400" b="0" i="0" u="none" strike="noStrike" kern="0" cap="none" spc="0" normalizeH="0" baseline="-25000" noProof="0">
                  <a:ln>
                    <a:noFill/>
                  </a:ln>
                  <a:solidFill>
                    <a:srgbClr val="40458C"/>
                  </a:solidFill>
                  <a:effectLst/>
                  <a:uLnTx/>
                  <a:uFillTx/>
                  <a:latin typeface="Verdana"/>
                  <a:ea typeface="宋体"/>
                  <a:cs typeface="+mn-cs"/>
                </a:rPr>
                <a:t>C4</a:t>
              </a:r>
            </a:p>
          </p:txBody>
        </p:sp>
        <p:sp>
          <p:nvSpPr>
            <p:cNvPr id="39" name="Text Box 22">
              <a:extLst>
                <a:ext uri="{FF2B5EF4-FFF2-40B4-BE49-F238E27FC236}">
                  <a16:creationId xmlns:a16="http://schemas.microsoft.com/office/drawing/2014/main" id="{7488C23C-5D6E-0449-8857-BF5FAE003AD2}"/>
                </a:ext>
              </a:extLst>
            </p:cNvPr>
            <p:cNvSpPr txBox="1">
              <a:spLocks noChangeArrowheads="1"/>
            </p:cNvSpPr>
            <p:nvPr/>
          </p:nvSpPr>
          <p:spPr bwMode="auto">
            <a:xfrm>
              <a:off x="1637" y="3168"/>
              <a:ext cx="685"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a:ln>
                    <a:noFill/>
                  </a:ln>
                  <a:solidFill>
                    <a:srgbClr val="40458C"/>
                  </a:solidFill>
                  <a:effectLst/>
                  <a:uLnTx/>
                  <a:uFillTx/>
                  <a:latin typeface="Verdana"/>
                  <a:ea typeface="宋体"/>
                  <a:cs typeface="+mn-cs"/>
                </a:rPr>
                <a:t>SYN</a:t>
              </a:r>
              <a:r>
                <a:rPr kumimoji="0" lang="en-US" altLang="en-CN" sz="2400" b="0" i="0" u="none" strike="noStrike" kern="0" cap="none" spc="0" normalizeH="0" baseline="-25000" noProof="0">
                  <a:ln>
                    <a:noFill/>
                  </a:ln>
                  <a:solidFill>
                    <a:srgbClr val="40458C"/>
                  </a:solidFill>
                  <a:effectLst/>
                  <a:uLnTx/>
                  <a:uFillTx/>
                  <a:latin typeface="Verdana"/>
                  <a:ea typeface="宋体"/>
                  <a:cs typeface="+mn-cs"/>
                </a:rPr>
                <a:t>C5</a:t>
              </a:r>
            </a:p>
          </p:txBody>
        </p:sp>
      </p:grpSp>
      <p:grpSp>
        <p:nvGrpSpPr>
          <p:cNvPr id="55302" name="Group 25">
            <a:extLst>
              <a:ext uri="{FF2B5EF4-FFF2-40B4-BE49-F238E27FC236}">
                <a16:creationId xmlns:a16="http://schemas.microsoft.com/office/drawing/2014/main" id="{A107957D-C834-714D-ABEF-EFE0B5C6A20A}"/>
              </a:ext>
            </a:extLst>
          </p:cNvPr>
          <p:cNvGrpSpPr>
            <a:grpSpLocks/>
          </p:cNvGrpSpPr>
          <p:nvPr/>
        </p:nvGrpSpPr>
        <p:grpSpPr bwMode="auto">
          <a:xfrm>
            <a:off x="4141788" y="1668463"/>
            <a:ext cx="547687" cy="4598987"/>
            <a:chOff x="2771" y="1152"/>
            <a:chExt cx="345" cy="2897"/>
          </a:xfrm>
        </p:grpSpPr>
        <p:sp>
          <p:nvSpPr>
            <p:cNvPr id="41" name="Text Box 5">
              <a:extLst>
                <a:ext uri="{FF2B5EF4-FFF2-40B4-BE49-F238E27FC236}">
                  <a16:creationId xmlns:a16="http://schemas.microsoft.com/office/drawing/2014/main" id="{8B630C4B-6375-9740-ABAD-1D66FDC621C5}"/>
                </a:ext>
              </a:extLst>
            </p:cNvPr>
            <p:cNvSpPr txBox="1">
              <a:spLocks noChangeArrowheads="1"/>
            </p:cNvSpPr>
            <p:nvPr/>
          </p:nvSpPr>
          <p:spPr bwMode="auto">
            <a:xfrm>
              <a:off x="2771" y="1152"/>
              <a:ext cx="249"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dirty="0">
                  <a:ln>
                    <a:noFill/>
                  </a:ln>
                  <a:solidFill>
                    <a:srgbClr val="40458C"/>
                  </a:solidFill>
                  <a:effectLst/>
                  <a:uLnTx/>
                  <a:uFillTx/>
                  <a:latin typeface="Verdana"/>
                  <a:ea typeface="宋体"/>
                  <a:cs typeface="+mn-cs"/>
                </a:rPr>
                <a:t>S</a:t>
              </a:r>
            </a:p>
          </p:txBody>
        </p:sp>
        <p:sp>
          <p:nvSpPr>
            <p:cNvPr id="42" name="Line 7">
              <a:extLst>
                <a:ext uri="{FF2B5EF4-FFF2-40B4-BE49-F238E27FC236}">
                  <a16:creationId xmlns:a16="http://schemas.microsoft.com/office/drawing/2014/main" id="{197E0534-7929-BE49-B346-C6FC44F18BFC}"/>
                </a:ext>
              </a:extLst>
            </p:cNvPr>
            <p:cNvSpPr>
              <a:spLocks noChangeShapeType="1"/>
            </p:cNvSpPr>
            <p:nvPr/>
          </p:nvSpPr>
          <p:spPr bwMode="auto">
            <a:xfrm>
              <a:off x="2923" y="1488"/>
              <a:ext cx="0" cy="672"/>
            </a:xfrm>
            <a:prstGeom prst="line">
              <a:avLst/>
            </a:prstGeom>
            <a:noFill/>
            <a:ln w="76200">
              <a:solidFill>
                <a:srgbClr val="B7C1EB"/>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43" name="Line 11">
              <a:extLst>
                <a:ext uri="{FF2B5EF4-FFF2-40B4-BE49-F238E27FC236}">
                  <a16:creationId xmlns:a16="http://schemas.microsoft.com/office/drawing/2014/main" id="{377180FA-7ADD-2149-83DB-1ED4A2C40A1D}"/>
                </a:ext>
              </a:extLst>
            </p:cNvPr>
            <p:cNvSpPr>
              <a:spLocks noChangeShapeType="1"/>
            </p:cNvSpPr>
            <p:nvPr/>
          </p:nvSpPr>
          <p:spPr bwMode="auto">
            <a:xfrm flipH="1">
              <a:off x="2923" y="2160"/>
              <a:ext cx="1" cy="1889"/>
            </a:xfrm>
            <a:prstGeom prst="line">
              <a:avLst/>
            </a:prstGeom>
            <a:noFill/>
            <a:ln w="76200">
              <a:solidFill>
                <a:srgbClr val="6F89F7"/>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44" name="Line 14">
              <a:extLst>
                <a:ext uri="{FF2B5EF4-FFF2-40B4-BE49-F238E27FC236}">
                  <a16:creationId xmlns:a16="http://schemas.microsoft.com/office/drawing/2014/main" id="{157385D7-A53C-6843-8468-7CFA9044C12E}"/>
                </a:ext>
              </a:extLst>
            </p:cNvPr>
            <p:cNvSpPr>
              <a:spLocks noChangeShapeType="1"/>
            </p:cNvSpPr>
            <p:nvPr/>
          </p:nvSpPr>
          <p:spPr bwMode="auto">
            <a:xfrm>
              <a:off x="2972" y="2544"/>
              <a:ext cx="0" cy="1505"/>
            </a:xfrm>
            <a:prstGeom prst="line">
              <a:avLst/>
            </a:prstGeom>
            <a:noFill/>
            <a:ln w="76200">
              <a:solidFill>
                <a:srgbClr val="6F89F7"/>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45" name="Line 17">
              <a:extLst>
                <a:ext uri="{FF2B5EF4-FFF2-40B4-BE49-F238E27FC236}">
                  <a16:creationId xmlns:a16="http://schemas.microsoft.com/office/drawing/2014/main" id="{9AEA33F5-4FFA-A94D-9B70-61B5A79AA0A6}"/>
                </a:ext>
              </a:extLst>
            </p:cNvPr>
            <p:cNvSpPr>
              <a:spLocks noChangeShapeType="1"/>
            </p:cNvSpPr>
            <p:nvPr/>
          </p:nvSpPr>
          <p:spPr bwMode="auto">
            <a:xfrm>
              <a:off x="3016" y="2959"/>
              <a:ext cx="4" cy="1090"/>
            </a:xfrm>
            <a:prstGeom prst="line">
              <a:avLst/>
            </a:prstGeom>
            <a:noFill/>
            <a:ln w="76200">
              <a:solidFill>
                <a:srgbClr val="6F89F7"/>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46" name="Line 20">
              <a:extLst>
                <a:ext uri="{FF2B5EF4-FFF2-40B4-BE49-F238E27FC236}">
                  <a16:creationId xmlns:a16="http://schemas.microsoft.com/office/drawing/2014/main" id="{F52EE4AE-C55A-FC47-B96B-0A01AF850905}"/>
                </a:ext>
              </a:extLst>
            </p:cNvPr>
            <p:cNvSpPr>
              <a:spLocks noChangeShapeType="1"/>
            </p:cNvSpPr>
            <p:nvPr/>
          </p:nvSpPr>
          <p:spPr bwMode="auto">
            <a:xfrm>
              <a:off x="3068" y="3391"/>
              <a:ext cx="0" cy="658"/>
            </a:xfrm>
            <a:prstGeom prst="line">
              <a:avLst/>
            </a:prstGeom>
            <a:noFill/>
            <a:ln w="76200">
              <a:solidFill>
                <a:srgbClr val="6F89F7"/>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47" name="Line 23">
              <a:extLst>
                <a:ext uri="{FF2B5EF4-FFF2-40B4-BE49-F238E27FC236}">
                  <a16:creationId xmlns:a16="http://schemas.microsoft.com/office/drawing/2014/main" id="{1DC0B191-72CA-2248-8455-F5B57C10D433}"/>
                </a:ext>
              </a:extLst>
            </p:cNvPr>
            <p:cNvSpPr>
              <a:spLocks noChangeShapeType="1"/>
            </p:cNvSpPr>
            <p:nvPr/>
          </p:nvSpPr>
          <p:spPr bwMode="auto">
            <a:xfrm>
              <a:off x="3116" y="3792"/>
              <a:ext cx="0" cy="257"/>
            </a:xfrm>
            <a:prstGeom prst="line">
              <a:avLst/>
            </a:prstGeom>
            <a:noFill/>
            <a:ln w="76200">
              <a:solidFill>
                <a:srgbClr val="6F89F7"/>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grpSp>
      <p:sp>
        <p:nvSpPr>
          <p:cNvPr id="49" name="Text Box 6">
            <a:extLst>
              <a:ext uri="{FF2B5EF4-FFF2-40B4-BE49-F238E27FC236}">
                <a16:creationId xmlns:a16="http://schemas.microsoft.com/office/drawing/2014/main" id="{873A7B7A-00D2-4F43-A6CC-5ABDADDA000F}"/>
              </a:ext>
            </a:extLst>
          </p:cNvPr>
          <p:cNvSpPr txBox="1">
            <a:spLocks noChangeArrowheads="1"/>
          </p:cNvSpPr>
          <p:nvPr/>
        </p:nvSpPr>
        <p:spPr bwMode="auto">
          <a:xfrm>
            <a:off x="1019175" y="1603375"/>
            <a:ext cx="398463" cy="461963"/>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dirty="0">
                <a:ln>
                  <a:noFill/>
                </a:ln>
                <a:solidFill>
                  <a:srgbClr val="40458C"/>
                </a:solidFill>
                <a:effectLst/>
                <a:uLnTx/>
                <a:uFillTx/>
                <a:latin typeface="Verdana"/>
                <a:ea typeface="宋体"/>
                <a:cs typeface="+mn-cs"/>
              </a:rPr>
              <a:t>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33EBB515-9792-0341-9DA6-DFEC244DF5B0}"/>
              </a:ext>
            </a:extLst>
          </p:cNvPr>
          <p:cNvSpPr>
            <a:spLocks noGrp="1" noChangeArrowheads="1"/>
          </p:cNvSpPr>
          <p:nvPr>
            <p:ph type="title"/>
          </p:nvPr>
        </p:nvSpPr>
        <p:spPr/>
        <p:txBody>
          <a:bodyPr/>
          <a:lstStyle/>
          <a:p>
            <a:r>
              <a:rPr lang="en-CN" altLang="en-CN">
                <a:solidFill>
                  <a:srgbClr val="00B0F0"/>
                </a:solidFill>
              </a:rPr>
              <a:t>TCP SYN Flood</a:t>
            </a:r>
          </a:p>
        </p:txBody>
      </p:sp>
      <p:sp>
        <p:nvSpPr>
          <p:cNvPr id="3" name="Content Placeholder 2">
            <a:extLst>
              <a:ext uri="{FF2B5EF4-FFF2-40B4-BE49-F238E27FC236}">
                <a16:creationId xmlns:a16="http://schemas.microsoft.com/office/drawing/2014/main" id="{23B20B80-009B-574E-A158-BC575876A5E9}"/>
              </a:ext>
            </a:extLst>
          </p:cNvPr>
          <p:cNvSpPr>
            <a:spLocks noGrp="1"/>
          </p:cNvSpPr>
          <p:nvPr>
            <p:ph idx="1"/>
          </p:nvPr>
        </p:nvSpPr>
        <p:spPr>
          <a:xfrm>
            <a:off x="4852988" y="1600200"/>
            <a:ext cx="4291012" cy="5257800"/>
          </a:xfrm>
        </p:spPr>
        <p:txBody>
          <a:bodyPr/>
          <a:lstStyle/>
          <a:p>
            <a:pPr marL="0" indent="0">
              <a:buFontTx/>
              <a:buNone/>
              <a:defRPr/>
            </a:pPr>
            <a:r>
              <a:rPr lang="en-CN" dirty="0">
                <a:solidFill>
                  <a:srgbClr val="00B0F0"/>
                </a:solidFill>
              </a:rPr>
              <a:t>IP Spoofing:</a:t>
            </a:r>
          </a:p>
          <a:p>
            <a:pPr>
              <a:defRPr/>
            </a:pPr>
            <a:r>
              <a:rPr lang="en-CN" dirty="0">
                <a:solidFill>
                  <a:srgbClr val="00B0F0"/>
                </a:solidFill>
              </a:rPr>
              <a:t>SYN packets with random source IP addresses</a:t>
            </a:r>
          </a:p>
          <a:p>
            <a:pPr>
              <a:defRPr/>
            </a:pPr>
            <a:r>
              <a:rPr lang="en-CN" dirty="0">
                <a:solidFill>
                  <a:srgbClr val="00B0F0"/>
                </a:solidFill>
              </a:rPr>
              <a:t>Fill up backlog queue on server</a:t>
            </a:r>
          </a:p>
          <a:p>
            <a:pPr>
              <a:defRPr/>
            </a:pPr>
            <a:r>
              <a:rPr lang="en-US" dirty="0"/>
              <a:t>N</a:t>
            </a:r>
            <a:r>
              <a:rPr lang="en-CN" dirty="0"/>
              <a:t>o further connections possible</a:t>
            </a:r>
          </a:p>
        </p:txBody>
      </p:sp>
      <p:sp>
        <p:nvSpPr>
          <p:cNvPr id="27" name="Line 8">
            <a:extLst>
              <a:ext uri="{FF2B5EF4-FFF2-40B4-BE49-F238E27FC236}">
                <a16:creationId xmlns:a16="http://schemas.microsoft.com/office/drawing/2014/main" id="{EE90864F-5320-7E4A-9964-59CBF46EDCFE}"/>
              </a:ext>
            </a:extLst>
          </p:cNvPr>
          <p:cNvSpPr>
            <a:spLocks noChangeShapeType="1"/>
          </p:cNvSpPr>
          <p:nvPr/>
        </p:nvSpPr>
        <p:spPr bwMode="auto">
          <a:xfrm>
            <a:off x="1222375" y="2125663"/>
            <a:ext cx="0" cy="381000"/>
          </a:xfrm>
          <a:prstGeom prst="line">
            <a:avLst/>
          </a:prstGeom>
          <a:noFill/>
          <a:ln w="76200">
            <a:solidFill>
              <a:srgbClr val="B7C1EB"/>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grpSp>
        <p:nvGrpSpPr>
          <p:cNvPr id="56324" name="Group 27">
            <a:extLst>
              <a:ext uri="{FF2B5EF4-FFF2-40B4-BE49-F238E27FC236}">
                <a16:creationId xmlns:a16="http://schemas.microsoft.com/office/drawing/2014/main" id="{41CA23F7-2B05-5442-BFDB-01FB1B7E2B8C}"/>
              </a:ext>
            </a:extLst>
          </p:cNvPr>
          <p:cNvGrpSpPr>
            <a:grpSpLocks/>
          </p:cNvGrpSpPr>
          <p:nvPr/>
        </p:nvGrpSpPr>
        <p:grpSpPr bwMode="auto">
          <a:xfrm>
            <a:off x="1222375" y="2506663"/>
            <a:ext cx="3092450" cy="3352800"/>
            <a:chOff x="836" y="1680"/>
            <a:chExt cx="2592" cy="2112"/>
          </a:xfrm>
        </p:grpSpPr>
        <p:sp>
          <p:nvSpPr>
            <p:cNvPr id="29" name="Line 3">
              <a:extLst>
                <a:ext uri="{FF2B5EF4-FFF2-40B4-BE49-F238E27FC236}">
                  <a16:creationId xmlns:a16="http://schemas.microsoft.com/office/drawing/2014/main" id="{4BC9E2EE-A4DC-C049-8897-CA7059FD821A}"/>
                </a:ext>
              </a:extLst>
            </p:cNvPr>
            <p:cNvSpPr>
              <a:spLocks noChangeShapeType="1"/>
            </p:cNvSpPr>
            <p:nvPr/>
          </p:nvSpPr>
          <p:spPr bwMode="auto">
            <a:xfrm>
              <a:off x="836" y="1680"/>
              <a:ext cx="2592" cy="480"/>
            </a:xfrm>
            <a:prstGeom prst="line">
              <a:avLst/>
            </a:prstGeom>
            <a:noFill/>
            <a:ln w="28575">
              <a:solidFill>
                <a:srgbClr val="40458C"/>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30" name="Line 12">
              <a:extLst>
                <a:ext uri="{FF2B5EF4-FFF2-40B4-BE49-F238E27FC236}">
                  <a16:creationId xmlns:a16="http://schemas.microsoft.com/office/drawing/2014/main" id="{D0ED91C1-4708-1D41-B130-A027DFE718DF}"/>
                </a:ext>
              </a:extLst>
            </p:cNvPr>
            <p:cNvSpPr>
              <a:spLocks noChangeShapeType="1"/>
            </p:cNvSpPr>
            <p:nvPr/>
          </p:nvSpPr>
          <p:spPr bwMode="auto">
            <a:xfrm>
              <a:off x="836" y="2064"/>
              <a:ext cx="2592" cy="480"/>
            </a:xfrm>
            <a:prstGeom prst="line">
              <a:avLst/>
            </a:prstGeom>
            <a:noFill/>
            <a:ln w="28575">
              <a:solidFill>
                <a:srgbClr val="40458C"/>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31" name="Line 15">
              <a:extLst>
                <a:ext uri="{FF2B5EF4-FFF2-40B4-BE49-F238E27FC236}">
                  <a16:creationId xmlns:a16="http://schemas.microsoft.com/office/drawing/2014/main" id="{E3F48D8A-25E5-A749-899A-989AD449AE88}"/>
                </a:ext>
              </a:extLst>
            </p:cNvPr>
            <p:cNvSpPr>
              <a:spLocks noChangeShapeType="1"/>
            </p:cNvSpPr>
            <p:nvPr/>
          </p:nvSpPr>
          <p:spPr bwMode="auto">
            <a:xfrm>
              <a:off x="836" y="2479"/>
              <a:ext cx="2592" cy="480"/>
            </a:xfrm>
            <a:prstGeom prst="line">
              <a:avLst/>
            </a:prstGeom>
            <a:noFill/>
            <a:ln w="28575">
              <a:solidFill>
                <a:srgbClr val="40458C"/>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32" name="Line 18">
              <a:extLst>
                <a:ext uri="{FF2B5EF4-FFF2-40B4-BE49-F238E27FC236}">
                  <a16:creationId xmlns:a16="http://schemas.microsoft.com/office/drawing/2014/main" id="{055493A3-D044-1343-BC71-E892786CAE54}"/>
                </a:ext>
              </a:extLst>
            </p:cNvPr>
            <p:cNvSpPr>
              <a:spLocks noChangeShapeType="1"/>
            </p:cNvSpPr>
            <p:nvPr/>
          </p:nvSpPr>
          <p:spPr bwMode="auto">
            <a:xfrm>
              <a:off x="836" y="2911"/>
              <a:ext cx="2592" cy="480"/>
            </a:xfrm>
            <a:prstGeom prst="line">
              <a:avLst/>
            </a:prstGeom>
            <a:noFill/>
            <a:ln w="28575">
              <a:solidFill>
                <a:srgbClr val="40458C"/>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33" name="Line 21">
              <a:extLst>
                <a:ext uri="{FF2B5EF4-FFF2-40B4-BE49-F238E27FC236}">
                  <a16:creationId xmlns:a16="http://schemas.microsoft.com/office/drawing/2014/main" id="{3D6F01BC-AA02-B942-89E1-E5B87AB39A2E}"/>
                </a:ext>
              </a:extLst>
            </p:cNvPr>
            <p:cNvSpPr>
              <a:spLocks noChangeShapeType="1"/>
            </p:cNvSpPr>
            <p:nvPr/>
          </p:nvSpPr>
          <p:spPr bwMode="auto">
            <a:xfrm>
              <a:off x="836" y="3312"/>
              <a:ext cx="2592" cy="480"/>
            </a:xfrm>
            <a:prstGeom prst="line">
              <a:avLst/>
            </a:prstGeom>
            <a:noFill/>
            <a:ln w="28575">
              <a:solidFill>
                <a:srgbClr val="40458C"/>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grpSp>
      <p:grpSp>
        <p:nvGrpSpPr>
          <p:cNvPr id="56325" name="Group 26">
            <a:extLst>
              <a:ext uri="{FF2B5EF4-FFF2-40B4-BE49-F238E27FC236}">
                <a16:creationId xmlns:a16="http://schemas.microsoft.com/office/drawing/2014/main" id="{70C3E20A-BB3C-EF46-8DB0-10675AC70329}"/>
              </a:ext>
            </a:extLst>
          </p:cNvPr>
          <p:cNvGrpSpPr>
            <a:grpSpLocks/>
          </p:cNvGrpSpPr>
          <p:nvPr/>
        </p:nvGrpSpPr>
        <p:grpSpPr bwMode="auto">
          <a:xfrm>
            <a:off x="2493963" y="2506663"/>
            <a:ext cx="1087437" cy="3052762"/>
            <a:chOff x="1637" y="1536"/>
            <a:chExt cx="685" cy="1923"/>
          </a:xfrm>
        </p:grpSpPr>
        <p:sp>
          <p:nvSpPr>
            <p:cNvPr id="35" name="Text Box 6">
              <a:extLst>
                <a:ext uri="{FF2B5EF4-FFF2-40B4-BE49-F238E27FC236}">
                  <a16:creationId xmlns:a16="http://schemas.microsoft.com/office/drawing/2014/main" id="{290FD31E-1C21-D044-803A-50EFF6F7F2F0}"/>
                </a:ext>
              </a:extLst>
            </p:cNvPr>
            <p:cNvSpPr txBox="1">
              <a:spLocks noChangeArrowheads="1"/>
            </p:cNvSpPr>
            <p:nvPr/>
          </p:nvSpPr>
          <p:spPr bwMode="auto">
            <a:xfrm>
              <a:off x="1637" y="1536"/>
              <a:ext cx="685"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a:ln>
                    <a:noFill/>
                  </a:ln>
                  <a:solidFill>
                    <a:srgbClr val="40458C"/>
                  </a:solidFill>
                  <a:effectLst/>
                  <a:uLnTx/>
                  <a:uFillTx/>
                  <a:latin typeface="Verdana"/>
                  <a:ea typeface="宋体"/>
                  <a:cs typeface="+mn-cs"/>
                </a:rPr>
                <a:t>SYN</a:t>
              </a:r>
              <a:r>
                <a:rPr kumimoji="0" lang="en-US" altLang="en-CN" sz="2400" b="0" i="0" u="none" strike="noStrike" kern="0" cap="none" spc="0" normalizeH="0" baseline="-25000" noProof="0">
                  <a:ln>
                    <a:noFill/>
                  </a:ln>
                  <a:solidFill>
                    <a:srgbClr val="40458C"/>
                  </a:solidFill>
                  <a:effectLst/>
                  <a:uLnTx/>
                  <a:uFillTx/>
                  <a:latin typeface="Verdana"/>
                  <a:ea typeface="宋体"/>
                  <a:cs typeface="+mn-cs"/>
                </a:rPr>
                <a:t>C1</a:t>
              </a:r>
            </a:p>
          </p:txBody>
        </p:sp>
        <p:sp>
          <p:nvSpPr>
            <p:cNvPr id="36" name="Text Box 13">
              <a:extLst>
                <a:ext uri="{FF2B5EF4-FFF2-40B4-BE49-F238E27FC236}">
                  <a16:creationId xmlns:a16="http://schemas.microsoft.com/office/drawing/2014/main" id="{560A0D87-D235-0B4B-8146-A11DE4C64CE1}"/>
                </a:ext>
              </a:extLst>
            </p:cNvPr>
            <p:cNvSpPr txBox="1">
              <a:spLocks noChangeArrowheads="1"/>
            </p:cNvSpPr>
            <p:nvPr/>
          </p:nvSpPr>
          <p:spPr bwMode="auto">
            <a:xfrm>
              <a:off x="1637" y="1920"/>
              <a:ext cx="685"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a:ln>
                    <a:noFill/>
                  </a:ln>
                  <a:solidFill>
                    <a:srgbClr val="40458C"/>
                  </a:solidFill>
                  <a:effectLst/>
                  <a:uLnTx/>
                  <a:uFillTx/>
                  <a:latin typeface="Verdana"/>
                  <a:ea typeface="宋体"/>
                  <a:cs typeface="+mn-cs"/>
                </a:rPr>
                <a:t>SYN</a:t>
              </a:r>
              <a:r>
                <a:rPr kumimoji="0" lang="en-US" altLang="en-CN" sz="2400" b="0" i="0" u="none" strike="noStrike" kern="0" cap="none" spc="0" normalizeH="0" baseline="-25000" noProof="0">
                  <a:ln>
                    <a:noFill/>
                  </a:ln>
                  <a:solidFill>
                    <a:srgbClr val="40458C"/>
                  </a:solidFill>
                  <a:effectLst/>
                  <a:uLnTx/>
                  <a:uFillTx/>
                  <a:latin typeface="Verdana"/>
                  <a:ea typeface="宋体"/>
                  <a:cs typeface="+mn-cs"/>
                </a:rPr>
                <a:t>C2</a:t>
              </a:r>
            </a:p>
          </p:txBody>
        </p:sp>
        <p:sp>
          <p:nvSpPr>
            <p:cNvPr id="37" name="Text Box 16">
              <a:extLst>
                <a:ext uri="{FF2B5EF4-FFF2-40B4-BE49-F238E27FC236}">
                  <a16:creationId xmlns:a16="http://schemas.microsoft.com/office/drawing/2014/main" id="{4890E328-7870-AC4B-8654-30118A73258A}"/>
                </a:ext>
              </a:extLst>
            </p:cNvPr>
            <p:cNvSpPr txBox="1">
              <a:spLocks noChangeArrowheads="1"/>
            </p:cNvSpPr>
            <p:nvPr/>
          </p:nvSpPr>
          <p:spPr bwMode="auto">
            <a:xfrm>
              <a:off x="1637" y="2335"/>
              <a:ext cx="685"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a:ln>
                    <a:noFill/>
                  </a:ln>
                  <a:solidFill>
                    <a:srgbClr val="40458C"/>
                  </a:solidFill>
                  <a:effectLst/>
                  <a:uLnTx/>
                  <a:uFillTx/>
                  <a:latin typeface="Verdana"/>
                  <a:ea typeface="宋体"/>
                  <a:cs typeface="+mn-cs"/>
                </a:rPr>
                <a:t>SYN</a:t>
              </a:r>
              <a:r>
                <a:rPr kumimoji="0" lang="en-US" altLang="en-CN" sz="2400" b="0" i="0" u="none" strike="noStrike" kern="0" cap="none" spc="0" normalizeH="0" baseline="-25000" noProof="0">
                  <a:ln>
                    <a:noFill/>
                  </a:ln>
                  <a:solidFill>
                    <a:srgbClr val="40458C"/>
                  </a:solidFill>
                  <a:effectLst/>
                  <a:uLnTx/>
                  <a:uFillTx/>
                  <a:latin typeface="Verdana"/>
                  <a:ea typeface="宋体"/>
                  <a:cs typeface="+mn-cs"/>
                </a:rPr>
                <a:t>C3</a:t>
              </a:r>
            </a:p>
          </p:txBody>
        </p:sp>
        <p:sp>
          <p:nvSpPr>
            <p:cNvPr id="38" name="Text Box 19">
              <a:extLst>
                <a:ext uri="{FF2B5EF4-FFF2-40B4-BE49-F238E27FC236}">
                  <a16:creationId xmlns:a16="http://schemas.microsoft.com/office/drawing/2014/main" id="{1664FC42-6013-B446-96AE-93E56358DC44}"/>
                </a:ext>
              </a:extLst>
            </p:cNvPr>
            <p:cNvSpPr txBox="1">
              <a:spLocks noChangeArrowheads="1"/>
            </p:cNvSpPr>
            <p:nvPr/>
          </p:nvSpPr>
          <p:spPr bwMode="auto">
            <a:xfrm>
              <a:off x="1637" y="2767"/>
              <a:ext cx="685"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a:ln>
                    <a:noFill/>
                  </a:ln>
                  <a:solidFill>
                    <a:srgbClr val="40458C"/>
                  </a:solidFill>
                  <a:effectLst/>
                  <a:uLnTx/>
                  <a:uFillTx/>
                  <a:latin typeface="Verdana"/>
                  <a:ea typeface="宋体"/>
                  <a:cs typeface="+mn-cs"/>
                </a:rPr>
                <a:t>SYN</a:t>
              </a:r>
              <a:r>
                <a:rPr kumimoji="0" lang="en-US" altLang="en-CN" sz="2400" b="0" i="0" u="none" strike="noStrike" kern="0" cap="none" spc="0" normalizeH="0" baseline="-25000" noProof="0">
                  <a:ln>
                    <a:noFill/>
                  </a:ln>
                  <a:solidFill>
                    <a:srgbClr val="40458C"/>
                  </a:solidFill>
                  <a:effectLst/>
                  <a:uLnTx/>
                  <a:uFillTx/>
                  <a:latin typeface="Verdana"/>
                  <a:ea typeface="宋体"/>
                  <a:cs typeface="+mn-cs"/>
                </a:rPr>
                <a:t>C4</a:t>
              </a:r>
            </a:p>
          </p:txBody>
        </p:sp>
        <p:sp>
          <p:nvSpPr>
            <p:cNvPr id="39" name="Text Box 22">
              <a:extLst>
                <a:ext uri="{FF2B5EF4-FFF2-40B4-BE49-F238E27FC236}">
                  <a16:creationId xmlns:a16="http://schemas.microsoft.com/office/drawing/2014/main" id="{46089793-9B4E-CD47-A300-75AA849263CF}"/>
                </a:ext>
              </a:extLst>
            </p:cNvPr>
            <p:cNvSpPr txBox="1">
              <a:spLocks noChangeArrowheads="1"/>
            </p:cNvSpPr>
            <p:nvPr/>
          </p:nvSpPr>
          <p:spPr bwMode="auto">
            <a:xfrm>
              <a:off x="1637" y="3168"/>
              <a:ext cx="685"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a:ln>
                    <a:noFill/>
                  </a:ln>
                  <a:solidFill>
                    <a:srgbClr val="40458C"/>
                  </a:solidFill>
                  <a:effectLst/>
                  <a:uLnTx/>
                  <a:uFillTx/>
                  <a:latin typeface="Verdana"/>
                  <a:ea typeface="宋体"/>
                  <a:cs typeface="+mn-cs"/>
                </a:rPr>
                <a:t>SYN</a:t>
              </a:r>
              <a:r>
                <a:rPr kumimoji="0" lang="en-US" altLang="en-CN" sz="2400" b="0" i="0" u="none" strike="noStrike" kern="0" cap="none" spc="0" normalizeH="0" baseline="-25000" noProof="0">
                  <a:ln>
                    <a:noFill/>
                  </a:ln>
                  <a:solidFill>
                    <a:srgbClr val="40458C"/>
                  </a:solidFill>
                  <a:effectLst/>
                  <a:uLnTx/>
                  <a:uFillTx/>
                  <a:latin typeface="Verdana"/>
                  <a:ea typeface="宋体"/>
                  <a:cs typeface="+mn-cs"/>
                </a:rPr>
                <a:t>C5</a:t>
              </a:r>
            </a:p>
          </p:txBody>
        </p:sp>
      </p:grpSp>
      <p:grpSp>
        <p:nvGrpSpPr>
          <p:cNvPr id="56326" name="Group 25">
            <a:extLst>
              <a:ext uri="{FF2B5EF4-FFF2-40B4-BE49-F238E27FC236}">
                <a16:creationId xmlns:a16="http://schemas.microsoft.com/office/drawing/2014/main" id="{C393ACD5-CCF6-4343-BE20-AE7EEAB80595}"/>
              </a:ext>
            </a:extLst>
          </p:cNvPr>
          <p:cNvGrpSpPr>
            <a:grpSpLocks/>
          </p:cNvGrpSpPr>
          <p:nvPr/>
        </p:nvGrpSpPr>
        <p:grpSpPr bwMode="auto">
          <a:xfrm>
            <a:off x="4141788" y="1668463"/>
            <a:ext cx="547687" cy="4598987"/>
            <a:chOff x="2771" y="1152"/>
            <a:chExt cx="345" cy="2897"/>
          </a:xfrm>
        </p:grpSpPr>
        <p:sp>
          <p:nvSpPr>
            <p:cNvPr id="41" name="Text Box 5">
              <a:extLst>
                <a:ext uri="{FF2B5EF4-FFF2-40B4-BE49-F238E27FC236}">
                  <a16:creationId xmlns:a16="http://schemas.microsoft.com/office/drawing/2014/main" id="{E494075F-306B-6345-98EA-662D5E77EA77}"/>
                </a:ext>
              </a:extLst>
            </p:cNvPr>
            <p:cNvSpPr txBox="1">
              <a:spLocks noChangeArrowheads="1"/>
            </p:cNvSpPr>
            <p:nvPr/>
          </p:nvSpPr>
          <p:spPr bwMode="auto">
            <a:xfrm>
              <a:off x="2771" y="1152"/>
              <a:ext cx="249" cy="291"/>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dirty="0">
                  <a:ln>
                    <a:noFill/>
                  </a:ln>
                  <a:solidFill>
                    <a:srgbClr val="40458C"/>
                  </a:solidFill>
                  <a:effectLst/>
                  <a:uLnTx/>
                  <a:uFillTx/>
                  <a:latin typeface="Verdana"/>
                  <a:ea typeface="宋体"/>
                  <a:cs typeface="+mn-cs"/>
                </a:rPr>
                <a:t>S</a:t>
              </a:r>
            </a:p>
          </p:txBody>
        </p:sp>
        <p:sp>
          <p:nvSpPr>
            <p:cNvPr id="42" name="Line 7">
              <a:extLst>
                <a:ext uri="{FF2B5EF4-FFF2-40B4-BE49-F238E27FC236}">
                  <a16:creationId xmlns:a16="http://schemas.microsoft.com/office/drawing/2014/main" id="{0BABE2F4-DFE2-5147-B92C-B9D55FBB474C}"/>
                </a:ext>
              </a:extLst>
            </p:cNvPr>
            <p:cNvSpPr>
              <a:spLocks noChangeShapeType="1"/>
            </p:cNvSpPr>
            <p:nvPr/>
          </p:nvSpPr>
          <p:spPr bwMode="auto">
            <a:xfrm>
              <a:off x="2923" y="1488"/>
              <a:ext cx="0" cy="672"/>
            </a:xfrm>
            <a:prstGeom prst="line">
              <a:avLst/>
            </a:prstGeom>
            <a:noFill/>
            <a:ln w="76200">
              <a:solidFill>
                <a:srgbClr val="B7C1EB"/>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43" name="Line 11">
              <a:extLst>
                <a:ext uri="{FF2B5EF4-FFF2-40B4-BE49-F238E27FC236}">
                  <a16:creationId xmlns:a16="http://schemas.microsoft.com/office/drawing/2014/main" id="{94BD27F1-D98F-9D45-8F91-DEDAF785B68F}"/>
                </a:ext>
              </a:extLst>
            </p:cNvPr>
            <p:cNvSpPr>
              <a:spLocks noChangeShapeType="1"/>
            </p:cNvSpPr>
            <p:nvPr/>
          </p:nvSpPr>
          <p:spPr bwMode="auto">
            <a:xfrm flipH="1">
              <a:off x="2923" y="2160"/>
              <a:ext cx="1" cy="1889"/>
            </a:xfrm>
            <a:prstGeom prst="line">
              <a:avLst/>
            </a:prstGeom>
            <a:noFill/>
            <a:ln w="76200">
              <a:solidFill>
                <a:srgbClr val="6F89F7"/>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44" name="Line 14">
              <a:extLst>
                <a:ext uri="{FF2B5EF4-FFF2-40B4-BE49-F238E27FC236}">
                  <a16:creationId xmlns:a16="http://schemas.microsoft.com/office/drawing/2014/main" id="{DE45DA29-0062-6045-93C7-A0E70DA34D70}"/>
                </a:ext>
              </a:extLst>
            </p:cNvPr>
            <p:cNvSpPr>
              <a:spLocks noChangeShapeType="1"/>
            </p:cNvSpPr>
            <p:nvPr/>
          </p:nvSpPr>
          <p:spPr bwMode="auto">
            <a:xfrm>
              <a:off x="2972" y="2544"/>
              <a:ext cx="0" cy="1505"/>
            </a:xfrm>
            <a:prstGeom prst="line">
              <a:avLst/>
            </a:prstGeom>
            <a:noFill/>
            <a:ln w="76200">
              <a:solidFill>
                <a:srgbClr val="6F89F7"/>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45" name="Line 17">
              <a:extLst>
                <a:ext uri="{FF2B5EF4-FFF2-40B4-BE49-F238E27FC236}">
                  <a16:creationId xmlns:a16="http://schemas.microsoft.com/office/drawing/2014/main" id="{82B98007-886A-A848-8B4E-43AE41940327}"/>
                </a:ext>
              </a:extLst>
            </p:cNvPr>
            <p:cNvSpPr>
              <a:spLocks noChangeShapeType="1"/>
            </p:cNvSpPr>
            <p:nvPr/>
          </p:nvSpPr>
          <p:spPr bwMode="auto">
            <a:xfrm>
              <a:off x="3016" y="2959"/>
              <a:ext cx="4" cy="1090"/>
            </a:xfrm>
            <a:prstGeom prst="line">
              <a:avLst/>
            </a:prstGeom>
            <a:noFill/>
            <a:ln w="76200">
              <a:solidFill>
                <a:srgbClr val="6F89F7"/>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46" name="Line 20">
              <a:extLst>
                <a:ext uri="{FF2B5EF4-FFF2-40B4-BE49-F238E27FC236}">
                  <a16:creationId xmlns:a16="http://schemas.microsoft.com/office/drawing/2014/main" id="{711B90A5-1432-874C-ADDB-0144F28DAAD9}"/>
                </a:ext>
              </a:extLst>
            </p:cNvPr>
            <p:cNvSpPr>
              <a:spLocks noChangeShapeType="1"/>
            </p:cNvSpPr>
            <p:nvPr/>
          </p:nvSpPr>
          <p:spPr bwMode="auto">
            <a:xfrm>
              <a:off x="3068" y="3391"/>
              <a:ext cx="0" cy="658"/>
            </a:xfrm>
            <a:prstGeom prst="line">
              <a:avLst/>
            </a:prstGeom>
            <a:noFill/>
            <a:ln w="76200">
              <a:solidFill>
                <a:srgbClr val="6F89F7"/>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sp>
          <p:nvSpPr>
            <p:cNvPr id="47" name="Line 23">
              <a:extLst>
                <a:ext uri="{FF2B5EF4-FFF2-40B4-BE49-F238E27FC236}">
                  <a16:creationId xmlns:a16="http://schemas.microsoft.com/office/drawing/2014/main" id="{4FAB8975-0E0D-8942-AE3D-3D60BD532BF3}"/>
                </a:ext>
              </a:extLst>
            </p:cNvPr>
            <p:cNvSpPr>
              <a:spLocks noChangeShapeType="1"/>
            </p:cNvSpPr>
            <p:nvPr/>
          </p:nvSpPr>
          <p:spPr bwMode="auto">
            <a:xfrm>
              <a:off x="3116" y="3792"/>
              <a:ext cx="0" cy="257"/>
            </a:xfrm>
            <a:prstGeom prst="line">
              <a:avLst/>
            </a:prstGeom>
            <a:noFill/>
            <a:ln w="76200">
              <a:solidFill>
                <a:srgbClr val="6F89F7"/>
              </a:solidFill>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2000" b="0" i="0" u="none" strike="noStrike" kern="0" cap="none" spc="0" normalizeH="0" baseline="0" noProof="0">
                <a:ln>
                  <a:noFill/>
                </a:ln>
                <a:solidFill>
                  <a:srgbClr val="40458C"/>
                </a:solidFill>
                <a:effectLst/>
                <a:uLnTx/>
                <a:uFillTx/>
                <a:latin typeface="Verdana"/>
                <a:ea typeface="宋体"/>
                <a:cs typeface="+mn-cs"/>
              </a:endParaRPr>
            </a:p>
          </p:txBody>
        </p:sp>
      </p:grpSp>
      <p:sp>
        <p:nvSpPr>
          <p:cNvPr id="49" name="Text Box 6">
            <a:extLst>
              <a:ext uri="{FF2B5EF4-FFF2-40B4-BE49-F238E27FC236}">
                <a16:creationId xmlns:a16="http://schemas.microsoft.com/office/drawing/2014/main" id="{C695346A-C9EA-804A-A54B-230A3F1D61A9}"/>
              </a:ext>
            </a:extLst>
          </p:cNvPr>
          <p:cNvSpPr txBox="1">
            <a:spLocks noChangeArrowheads="1"/>
          </p:cNvSpPr>
          <p:nvPr/>
        </p:nvSpPr>
        <p:spPr bwMode="auto">
          <a:xfrm>
            <a:off x="1019175" y="1603375"/>
            <a:ext cx="398463" cy="461963"/>
          </a:xfrm>
          <a:prstGeom prst="rect">
            <a:avLst/>
          </a:prstGeom>
          <a:noFill/>
          <a:ln>
            <a:noFill/>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marL="0" marR="0" lvl="0" indent="0" algn="ctr" defTabSz="914400" rtl="0" eaLnBrk="0" fontAlgn="auto" latinLnBrk="0" hangingPunct="0">
              <a:lnSpc>
                <a:spcPct val="100000"/>
              </a:lnSpc>
              <a:spcBef>
                <a:spcPct val="20000"/>
              </a:spcBef>
              <a:spcAft>
                <a:spcPts val="0"/>
              </a:spcAft>
              <a:buClr>
                <a:srgbClr val="B2B2B2"/>
              </a:buClr>
              <a:buSzTx/>
              <a:buFontTx/>
              <a:buNone/>
              <a:tabLst/>
              <a:defRPr/>
            </a:pPr>
            <a:r>
              <a:rPr kumimoji="0" lang="en-US" altLang="en-CN" sz="2400" b="0" i="0" u="none" strike="noStrike" kern="0" cap="none" spc="0" normalizeH="0" baseline="0" noProof="0" dirty="0">
                <a:ln>
                  <a:noFill/>
                </a:ln>
                <a:solidFill>
                  <a:srgbClr val="40458C"/>
                </a:solidFill>
                <a:effectLst/>
                <a:uLnTx/>
                <a:uFillTx/>
                <a:latin typeface="Verdana"/>
                <a:ea typeface="宋体"/>
                <a:cs typeface="+mn-cs"/>
              </a:rPr>
              <a:t>C</a:t>
            </a:r>
          </a:p>
        </p:txBody>
      </p:sp>
      <p:sp>
        <p:nvSpPr>
          <p:cNvPr id="26" name="圆角矩形 16">
            <a:extLst>
              <a:ext uri="{FF2B5EF4-FFF2-40B4-BE49-F238E27FC236}">
                <a16:creationId xmlns:a16="http://schemas.microsoft.com/office/drawing/2014/main" id="{C2D5A222-DC5B-A642-ADAA-5BF990FEBEEF}"/>
              </a:ext>
            </a:extLst>
          </p:cNvPr>
          <p:cNvSpPr/>
          <p:nvPr/>
        </p:nvSpPr>
        <p:spPr>
          <a:xfrm>
            <a:off x="4852988" y="3775075"/>
            <a:ext cx="4291012" cy="3082925"/>
          </a:xfrm>
          <a:prstGeom prst="round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Intrusion Detection System</a:t>
            </a:r>
          </a:p>
        </p:txBody>
      </p:sp>
    </p:spTree>
    <p:extLst>
      <p:ext uri="{BB962C8B-B14F-4D97-AF65-F5344CB8AC3E}">
        <p14:creationId xmlns:p14="http://schemas.microsoft.com/office/powerpoint/2010/main" val="3165302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D93F-3F8D-6941-99FE-CDEF467B4145}"/>
              </a:ext>
            </a:extLst>
          </p:cNvPr>
          <p:cNvSpPr>
            <a:spLocks noGrp="1"/>
          </p:cNvSpPr>
          <p:nvPr>
            <p:ph type="title"/>
          </p:nvPr>
        </p:nvSpPr>
        <p:spPr/>
        <p:txBody>
          <a:bodyPr/>
          <a:lstStyle/>
          <a:p>
            <a:r>
              <a:rPr lang="en-CN" dirty="0"/>
              <a:t>IDS</a:t>
            </a:r>
          </a:p>
        </p:txBody>
      </p:sp>
      <p:sp>
        <p:nvSpPr>
          <p:cNvPr id="3" name="Content Placeholder 2">
            <a:extLst>
              <a:ext uri="{FF2B5EF4-FFF2-40B4-BE49-F238E27FC236}">
                <a16:creationId xmlns:a16="http://schemas.microsoft.com/office/drawing/2014/main" id="{C373A425-2DCE-D346-B5BF-74ACB939C796}"/>
              </a:ext>
            </a:extLst>
          </p:cNvPr>
          <p:cNvSpPr>
            <a:spLocks noGrp="1"/>
          </p:cNvSpPr>
          <p:nvPr>
            <p:ph idx="1"/>
          </p:nvPr>
        </p:nvSpPr>
        <p:spPr/>
        <p:txBody>
          <a:bodyPr/>
          <a:lstStyle/>
          <a:p>
            <a:r>
              <a:rPr lang="en-CN" dirty="0"/>
              <a:t>Detect unusual patterns of activity or patterns of activity t</a:t>
            </a:r>
            <a:r>
              <a:rPr lang="en-US" dirty="0"/>
              <a:t>ha</a:t>
            </a:r>
            <a:r>
              <a:rPr lang="en-CN" dirty="0"/>
              <a:t>t are known to correlate with intrusions</a:t>
            </a:r>
          </a:p>
          <a:p>
            <a:r>
              <a:rPr lang="en-US" dirty="0"/>
              <a:t>P</a:t>
            </a:r>
            <a:r>
              <a:rPr lang="en-CN" dirty="0"/>
              <a:t>rovide early warning of an intrusion so that defensive action can be taken</a:t>
            </a:r>
          </a:p>
        </p:txBody>
      </p:sp>
    </p:spTree>
    <p:extLst>
      <p:ext uri="{BB962C8B-B14F-4D97-AF65-F5344CB8AC3E}">
        <p14:creationId xmlns:p14="http://schemas.microsoft.com/office/powerpoint/2010/main" val="2767786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2D02-84BE-1842-A970-AF0AAB3A4822}"/>
              </a:ext>
            </a:extLst>
          </p:cNvPr>
          <p:cNvSpPr>
            <a:spLocks noGrp="1"/>
          </p:cNvSpPr>
          <p:nvPr>
            <p:ph type="title"/>
          </p:nvPr>
        </p:nvSpPr>
        <p:spPr/>
        <p:txBody>
          <a:bodyPr/>
          <a:lstStyle/>
          <a:p>
            <a:r>
              <a:rPr lang="en-CN" dirty="0"/>
              <a:t>Intrusion Behavior</a:t>
            </a:r>
            <a:r>
              <a:rPr lang="zh-CN" altLang="en-US" dirty="0"/>
              <a:t> </a:t>
            </a:r>
            <a:r>
              <a:rPr lang="en-CN" dirty="0"/>
              <a:t>Patterns</a:t>
            </a:r>
          </a:p>
        </p:txBody>
      </p:sp>
      <p:sp>
        <p:nvSpPr>
          <p:cNvPr id="3" name="Content Placeholder 2">
            <a:extLst>
              <a:ext uri="{FF2B5EF4-FFF2-40B4-BE49-F238E27FC236}">
                <a16:creationId xmlns:a16="http://schemas.microsoft.com/office/drawing/2014/main" id="{1B79AA92-BCE4-5848-AE90-837B35327932}"/>
              </a:ext>
            </a:extLst>
          </p:cNvPr>
          <p:cNvSpPr>
            <a:spLocks noGrp="1"/>
          </p:cNvSpPr>
          <p:nvPr>
            <p:ph idx="1"/>
          </p:nvPr>
        </p:nvSpPr>
        <p:spPr/>
        <p:txBody>
          <a:bodyPr/>
          <a:lstStyle/>
          <a:p>
            <a:r>
              <a:rPr lang="en-US" dirty="0"/>
              <a:t>H</a:t>
            </a:r>
            <a:r>
              <a:rPr lang="en-CN" dirty="0"/>
              <a:t>acker </a:t>
            </a:r>
          </a:p>
        </p:txBody>
      </p:sp>
      <p:pic>
        <p:nvPicPr>
          <p:cNvPr id="4" name="Picture 3">
            <a:extLst>
              <a:ext uri="{FF2B5EF4-FFF2-40B4-BE49-F238E27FC236}">
                <a16:creationId xmlns:a16="http://schemas.microsoft.com/office/drawing/2014/main" id="{11796219-3F3E-2546-8391-1E4D369DE2CA}"/>
              </a:ext>
            </a:extLst>
          </p:cNvPr>
          <p:cNvPicPr>
            <a:picLocks noChangeAspect="1"/>
          </p:cNvPicPr>
          <p:nvPr/>
        </p:nvPicPr>
        <p:blipFill>
          <a:blip r:embed="rId2"/>
          <a:stretch>
            <a:fillRect/>
          </a:stretch>
        </p:blipFill>
        <p:spPr>
          <a:xfrm>
            <a:off x="0" y="2202628"/>
            <a:ext cx="9144000" cy="2452744"/>
          </a:xfrm>
          <a:prstGeom prst="rect">
            <a:avLst/>
          </a:prstGeom>
        </p:spPr>
      </p:pic>
    </p:spTree>
    <p:extLst>
      <p:ext uri="{BB962C8B-B14F-4D97-AF65-F5344CB8AC3E}">
        <p14:creationId xmlns:p14="http://schemas.microsoft.com/office/powerpoint/2010/main" val="3598534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2D02-84BE-1842-A970-AF0AAB3A4822}"/>
              </a:ext>
            </a:extLst>
          </p:cNvPr>
          <p:cNvSpPr>
            <a:spLocks noGrp="1"/>
          </p:cNvSpPr>
          <p:nvPr>
            <p:ph type="title"/>
          </p:nvPr>
        </p:nvSpPr>
        <p:spPr/>
        <p:txBody>
          <a:bodyPr/>
          <a:lstStyle/>
          <a:p>
            <a:r>
              <a:rPr lang="en-CN" dirty="0"/>
              <a:t>Intrusion Behavior</a:t>
            </a:r>
            <a:r>
              <a:rPr lang="zh-CN" altLang="en-US" dirty="0"/>
              <a:t> </a:t>
            </a:r>
            <a:r>
              <a:rPr lang="en-CN" dirty="0"/>
              <a:t>Patterns</a:t>
            </a:r>
          </a:p>
        </p:txBody>
      </p:sp>
      <p:sp>
        <p:nvSpPr>
          <p:cNvPr id="3" name="Content Placeholder 2">
            <a:extLst>
              <a:ext uri="{FF2B5EF4-FFF2-40B4-BE49-F238E27FC236}">
                <a16:creationId xmlns:a16="http://schemas.microsoft.com/office/drawing/2014/main" id="{1B79AA92-BCE4-5848-AE90-837B35327932}"/>
              </a:ext>
            </a:extLst>
          </p:cNvPr>
          <p:cNvSpPr>
            <a:spLocks noGrp="1"/>
          </p:cNvSpPr>
          <p:nvPr>
            <p:ph idx="1"/>
          </p:nvPr>
        </p:nvSpPr>
        <p:spPr/>
        <p:txBody>
          <a:bodyPr/>
          <a:lstStyle/>
          <a:p>
            <a:r>
              <a:rPr lang="en-US" dirty="0"/>
              <a:t>Criminal Enterprise</a:t>
            </a:r>
            <a:endParaRPr lang="en-CN" dirty="0"/>
          </a:p>
        </p:txBody>
      </p:sp>
      <p:pic>
        <p:nvPicPr>
          <p:cNvPr id="5" name="Picture 4">
            <a:extLst>
              <a:ext uri="{FF2B5EF4-FFF2-40B4-BE49-F238E27FC236}">
                <a16:creationId xmlns:a16="http://schemas.microsoft.com/office/drawing/2014/main" id="{D12E6270-DB1F-6946-8396-EA8A53889908}"/>
              </a:ext>
            </a:extLst>
          </p:cNvPr>
          <p:cNvPicPr>
            <a:picLocks noChangeAspect="1"/>
          </p:cNvPicPr>
          <p:nvPr/>
        </p:nvPicPr>
        <p:blipFill>
          <a:blip r:embed="rId2"/>
          <a:stretch>
            <a:fillRect/>
          </a:stretch>
        </p:blipFill>
        <p:spPr>
          <a:xfrm>
            <a:off x="0" y="2203200"/>
            <a:ext cx="9144000" cy="2122842"/>
          </a:xfrm>
          <a:prstGeom prst="rect">
            <a:avLst/>
          </a:prstGeom>
        </p:spPr>
      </p:pic>
    </p:spTree>
    <p:extLst>
      <p:ext uri="{BB962C8B-B14F-4D97-AF65-F5344CB8AC3E}">
        <p14:creationId xmlns:p14="http://schemas.microsoft.com/office/powerpoint/2010/main" val="1205803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2D02-84BE-1842-A970-AF0AAB3A4822}"/>
              </a:ext>
            </a:extLst>
          </p:cNvPr>
          <p:cNvSpPr>
            <a:spLocks noGrp="1"/>
          </p:cNvSpPr>
          <p:nvPr>
            <p:ph type="title"/>
          </p:nvPr>
        </p:nvSpPr>
        <p:spPr/>
        <p:txBody>
          <a:bodyPr/>
          <a:lstStyle/>
          <a:p>
            <a:r>
              <a:rPr lang="en-CN" dirty="0"/>
              <a:t>Intrusion Behavior</a:t>
            </a:r>
            <a:r>
              <a:rPr lang="zh-CN" altLang="en-US" dirty="0"/>
              <a:t> </a:t>
            </a:r>
            <a:r>
              <a:rPr lang="en-CN" dirty="0"/>
              <a:t>Patterns</a:t>
            </a:r>
          </a:p>
        </p:txBody>
      </p:sp>
      <p:sp>
        <p:nvSpPr>
          <p:cNvPr id="3" name="Content Placeholder 2">
            <a:extLst>
              <a:ext uri="{FF2B5EF4-FFF2-40B4-BE49-F238E27FC236}">
                <a16:creationId xmlns:a16="http://schemas.microsoft.com/office/drawing/2014/main" id="{1B79AA92-BCE4-5848-AE90-837B35327932}"/>
              </a:ext>
            </a:extLst>
          </p:cNvPr>
          <p:cNvSpPr>
            <a:spLocks noGrp="1"/>
          </p:cNvSpPr>
          <p:nvPr>
            <p:ph idx="1"/>
          </p:nvPr>
        </p:nvSpPr>
        <p:spPr/>
        <p:txBody>
          <a:bodyPr/>
          <a:lstStyle/>
          <a:p>
            <a:r>
              <a:rPr lang="en-US" dirty="0"/>
              <a:t>Internet Threat</a:t>
            </a:r>
            <a:endParaRPr lang="en-CN" dirty="0"/>
          </a:p>
        </p:txBody>
      </p:sp>
      <p:pic>
        <p:nvPicPr>
          <p:cNvPr id="4" name="Picture 3">
            <a:extLst>
              <a:ext uri="{FF2B5EF4-FFF2-40B4-BE49-F238E27FC236}">
                <a16:creationId xmlns:a16="http://schemas.microsoft.com/office/drawing/2014/main" id="{7811D131-AA67-B04A-B1BF-905D149F24B6}"/>
              </a:ext>
            </a:extLst>
          </p:cNvPr>
          <p:cNvPicPr>
            <a:picLocks noChangeAspect="1"/>
          </p:cNvPicPr>
          <p:nvPr/>
        </p:nvPicPr>
        <p:blipFill>
          <a:blip r:embed="rId2"/>
          <a:stretch>
            <a:fillRect/>
          </a:stretch>
        </p:blipFill>
        <p:spPr>
          <a:xfrm>
            <a:off x="0" y="2203200"/>
            <a:ext cx="9144000" cy="2469024"/>
          </a:xfrm>
          <a:prstGeom prst="rect">
            <a:avLst/>
          </a:prstGeom>
        </p:spPr>
      </p:pic>
    </p:spTree>
    <p:extLst>
      <p:ext uri="{BB962C8B-B14F-4D97-AF65-F5344CB8AC3E}">
        <p14:creationId xmlns:p14="http://schemas.microsoft.com/office/powerpoint/2010/main" val="3703520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EB56AB-229D-2342-8851-4ADCA56E9A81}"/>
              </a:ext>
            </a:extLst>
          </p:cNvPr>
          <p:cNvPicPr>
            <a:picLocks noChangeAspect="1"/>
          </p:cNvPicPr>
          <p:nvPr/>
        </p:nvPicPr>
        <p:blipFill>
          <a:blip r:embed="rId2"/>
          <a:stretch>
            <a:fillRect/>
          </a:stretch>
        </p:blipFill>
        <p:spPr>
          <a:xfrm>
            <a:off x="0" y="619284"/>
            <a:ext cx="9144000" cy="6238716"/>
          </a:xfrm>
          <a:prstGeom prst="rect">
            <a:avLst/>
          </a:prstGeom>
        </p:spPr>
      </p:pic>
      <p:sp>
        <p:nvSpPr>
          <p:cNvPr id="3" name="Content Placeholder 2">
            <a:extLst>
              <a:ext uri="{FF2B5EF4-FFF2-40B4-BE49-F238E27FC236}">
                <a16:creationId xmlns:a16="http://schemas.microsoft.com/office/drawing/2014/main" id="{005048D9-B27C-2249-9A0B-A3BD68E0300C}"/>
              </a:ext>
            </a:extLst>
          </p:cNvPr>
          <p:cNvSpPr>
            <a:spLocks noGrp="1"/>
          </p:cNvSpPr>
          <p:nvPr>
            <p:ph idx="1"/>
          </p:nvPr>
        </p:nvSpPr>
        <p:spPr>
          <a:xfrm>
            <a:off x="4572000" y="0"/>
            <a:ext cx="4572000" cy="6858000"/>
          </a:xfrm>
        </p:spPr>
        <p:txBody>
          <a:bodyPr/>
          <a:lstStyle/>
          <a:p>
            <a:pPr marL="0" indent="0" algn="r">
              <a:buNone/>
            </a:pPr>
            <a:r>
              <a:rPr lang="en-US" dirty="0">
                <a:solidFill>
                  <a:srgbClr val="00B0F0"/>
                </a:solidFill>
              </a:rPr>
              <a:t>i</a:t>
            </a:r>
            <a:r>
              <a:rPr lang="en-CN" dirty="0">
                <a:solidFill>
                  <a:srgbClr val="00B0F0"/>
                </a:solidFill>
              </a:rPr>
              <a:t>ntruder behavior differs from that of a legitimate user in ways that can be quantified</a:t>
            </a:r>
          </a:p>
        </p:txBody>
      </p:sp>
    </p:spTree>
    <p:extLst>
      <p:ext uri="{BB962C8B-B14F-4D97-AF65-F5344CB8AC3E}">
        <p14:creationId xmlns:p14="http://schemas.microsoft.com/office/powerpoint/2010/main" val="2475403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how to detect intrusion?</a:t>
            </a:r>
          </a:p>
        </p:txBody>
      </p:sp>
    </p:spTree>
    <p:extLst>
      <p:ext uri="{BB962C8B-B14F-4D97-AF65-F5344CB8AC3E}">
        <p14:creationId xmlns:p14="http://schemas.microsoft.com/office/powerpoint/2010/main" val="2592999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E9F4-CCDD-1848-AFF8-466A57ED429B}"/>
              </a:ext>
            </a:extLst>
          </p:cNvPr>
          <p:cNvSpPr>
            <a:spLocks noGrp="1"/>
          </p:cNvSpPr>
          <p:nvPr>
            <p:ph type="title"/>
          </p:nvPr>
        </p:nvSpPr>
        <p:spPr/>
        <p:txBody>
          <a:bodyPr/>
          <a:lstStyle/>
          <a:p>
            <a:r>
              <a:rPr lang="en-CN" dirty="0"/>
              <a:t>Audit Record</a:t>
            </a:r>
          </a:p>
        </p:txBody>
      </p:sp>
      <p:sp>
        <p:nvSpPr>
          <p:cNvPr id="3" name="Content Placeholder 2">
            <a:extLst>
              <a:ext uri="{FF2B5EF4-FFF2-40B4-BE49-F238E27FC236}">
                <a16:creationId xmlns:a16="http://schemas.microsoft.com/office/drawing/2014/main" id="{076EDE64-2D52-3348-B14E-9BE0B5FF6390}"/>
              </a:ext>
            </a:extLst>
          </p:cNvPr>
          <p:cNvSpPr>
            <a:spLocks noGrp="1"/>
          </p:cNvSpPr>
          <p:nvPr>
            <p:ph idx="1"/>
          </p:nvPr>
        </p:nvSpPr>
        <p:spPr/>
        <p:txBody>
          <a:bodyPr/>
          <a:lstStyle/>
          <a:p>
            <a:r>
              <a:rPr lang="en-US" dirty="0"/>
              <a:t>R</a:t>
            </a:r>
            <a:r>
              <a:rPr lang="en-CN" dirty="0"/>
              <a:t>ecord ongoing activity of users</a:t>
            </a:r>
          </a:p>
          <a:p>
            <a:r>
              <a:rPr lang="en-US" dirty="0"/>
              <a:t>I</a:t>
            </a:r>
            <a:r>
              <a:rPr lang="en-CN" dirty="0"/>
              <a:t>nput records to IDS</a:t>
            </a:r>
          </a:p>
          <a:p>
            <a:r>
              <a:rPr lang="en-CN" dirty="0">
                <a:solidFill>
                  <a:srgbClr val="00B0F0"/>
                </a:solidFill>
              </a:rPr>
              <a:t>Native Audit Record</a:t>
            </a:r>
          </a:p>
          <a:p>
            <a:r>
              <a:rPr lang="en-CN" dirty="0">
                <a:solidFill>
                  <a:srgbClr val="00B0F0"/>
                </a:solidFill>
              </a:rPr>
              <a:t>Detection-Specific Audit Record</a:t>
            </a:r>
          </a:p>
        </p:txBody>
      </p:sp>
    </p:spTree>
    <p:extLst>
      <p:ext uri="{BB962C8B-B14F-4D97-AF65-F5344CB8AC3E}">
        <p14:creationId xmlns:p14="http://schemas.microsoft.com/office/powerpoint/2010/main" val="1933934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6B97-12E2-3649-BB9E-F12AF09F0350}"/>
              </a:ext>
            </a:extLst>
          </p:cNvPr>
          <p:cNvSpPr>
            <a:spLocks noGrp="1"/>
          </p:cNvSpPr>
          <p:nvPr>
            <p:ph type="title"/>
          </p:nvPr>
        </p:nvSpPr>
        <p:spPr/>
        <p:txBody>
          <a:bodyPr/>
          <a:lstStyle/>
          <a:p>
            <a:r>
              <a:rPr lang="en-CN" dirty="0"/>
              <a:t>Design Goals</a:t>
            </a:r>
          </a:p>
        </p:txBody>
      </p:sp>
      <p:sp>
        <p:nvSpPr>
          <p:cNvPr id="3" name="Content Placeholder 2">
            <a:extLst>
              <a:ext uri="{FF2B5EF4-FFF2-40B4-BE49-F238E27FC236}">
                <a16:creationId xmlns:a16="http://schemas.microsoft.com/office/drawing/2014/main" id="{8CEB2720-2A71-9A48-9174-08D0A08CC1B5}"/>
              </a:ext>
            </a:extLst>
          </p:cNvPr>
          <p:cNvSpPr>
            <a:spLocks noGrp="1"/>
          </p:cNvSpPr>
          <p:nvPr>
            <p:ph idx="1"/>
          </p:nvPr>
        </p:nvSpPr>
        <p:spPr/>
        <p:txBody>
          <a:bodyPr/>
          <a:lstStyle/>
          <a:p>
            <a:r>
              <a:rPr lang="en-US" dirty="0"/>
              <a:t>All traffic from inside to outside, and vice versa, must pass through the firewall.</a:t>
            </a:r>
          </a:p>
          <a:p>
            <a:r>
              <a:rPr lang="en-US" dirty="0"/>
              <a:t>Only authorized traffic, as defined by the local security policy, will be allowed to pass. </a:t>
            </a:r>
          </a:p>
          <a:p>
            <a:r>
              <a:rPr lang="en-US" dirty="0"/>
              <a:t>The firewall itself is immune to penetration. </a:t>
            </a:r>
          </a:p>
          <a:p>
            <a:endParaRPr lang="en-US" dirty="0"/>
          </a:p>
          <a:p>
            <a:endParaRPr lang="en-CN" dirty="0"/>
          </a:p>
        </p:txBody>
      </p:sp>
    </p:spTree>
    <p:extLst>
      <p:ext uri="{BB962C8B-B14F-4D97-AF65-F5344CB8AC3E}">
        <p14:creationId xmlns:p14="http://schemas.microsoft.com/office/powerpoint/2010/main" val="204693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E9F4-CCDD-1848-AFF8-466A57ED429B}"/>
              </a:ext>
            </a:extLst>
          </p:cNvPr>
          <p:cNvSpPr>
            <a:spLocks noGrp="1"/>
          </p:cNvSpPr>
          <p:nvPr>
            <p:ph type="title"/>
          </p:nvPr>
        </p:nvSpPr>
        <p:spPr/>
        <p:txBody>
          <a:bodyPr/>
          <a:lstStyle/>
          <a:p>
            <a:r>
              <a:rPr lang="en-CN" dirty="0"/>
              <a:t>Audit Record</a:t>
            </a:r>
          </a:p>
        </p:txBody>
      </p:sp>
      <p:sp>
        <p:nvSpPr>
          <p:cNvPr id="3" name="Content Placeholder 2">
            <a:extLst>
              <a:ext uri="{FF2B5EF4-FFF2-40B4-BE49-F238E27FC236}">
                <a16:creationId xmlns:a16="http://schemas.microsoft.com/office/drawing/2014/main" id="{076EDE64-2D52-3348-B14E-9BE0B5FF6390}"/>
              </a:ext>
            </a:extLst>
          </p:cNvPr>
          <p:cNvSpPr>
            <a:spLocks noGrp="1"/>
          </p:cNvSpPr>
          <p:nvPr>
            <p:ph idx="1"/>
          </p:nvPr>
        </p:nvSpPr>
        <p:spPr>
          <a:xfrm>
            <a:off x="457200" y="1600200"/>
            <a:ext cx="8839200" cy="5257800"/>
          </a:xfrm>
        </p:spPr>
        <p:txBody>
          <a:bodyPr/>
          <a:lstStyle/>
          <a:p>
            <a:r>
              <a:rPr lang="en-CN" dirty="0">
                <a:solidFill>
                  <a:srgbClr val="00B0F0"/>
                </a:solidFill>
              </a:rPr>
              <a:t>Native Audit Record                               </a:t>
            </a:r>
            <a:r>
              <a:rPr lang="en-US" dirty="0"/>
              <a:t>u</a:t>
            </a:r>
            <a:r>
              <a:rPr lang="en-CN" dirty="0"/>
              <a:t>se available accounting software in OS to collect user activity information;  need no additional collection software; may not contain needed information or may not contain it in a convenient form;</a:t>
            </a:r>
          </a:p>
        </p:txBody>
      </p:sp>
    </p:spTree>
    <p:extLst>
      <p:ext uri="{BB962C8B-B14F-4D97-AF65-F5344CB8AC3E}">
        <p14:creationId xmlns:p14="http://schemas.microsoft.com/office/powerpoint/2010/main" val="3296312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E9F4-CCDD-1848-AFF8-466A57ED429B}"/>
              </a:ext>
            </a:extLst>
          </p:cNvPr>
          <p:cNvSpPr>
            <a:spLocks noGrp="1"/>
          </p:cNvSpPr>
          <p:nvPr>
            <p:ph type="title"/>
          </p:nvPr>
        </p:nvSpPr>
        <p:spPr/>
        <p:txBody>
          <a:bodyPr/>
          <a:lstStyle/>
          <a:p>
            <a:r>
              <a:rPr lang="en-CN" dirty="0"/>
              <a:t>Audit Record</a:t>
            </a:r>
          </a:p>
        </p:txBody>
      </p:sp>
      <p:sp>
        <p:nvSpPr>
          <p:cNvPr id="3" name="Content Placeholder 2">
            <a:extLst>
              <a:ext uri="{FF2B5EF4-FFF2-40B4-BE49-F238E27FC236}">
                <a16:creationId xmlns:a16="http://schemas.microsoft.com/office/drawing/2014/main" id="{076EDE64-2D52-3348-B14E-9BE0B5FF6390}"/>
              </a:ext>
            </a:extLst>
          </p:cNvPr>
          <p:cNvSpPr>
            <a:spLocks noGrp="1"/>
          </p:cNvSpPr>
          <p:nvPr>
            <p:ph idx="1"/>
          </p:nvPr>
        </p:nvSpPr>
        <p:spPr>
          <a:xfrm>
            <a:off x="457200" y="1600200"/>
            <a:ext cx="8839200" cy="5257800"/>
          </a:xfrm>
        </p:spPr>
        <p:txBody>
          <a:bodyPr/>
          <a:lstStyle/>
          <a:p>
            <a:r>
              <a:rPr lang="en-CN" dirty="0">
                <a:solidFill>
                  <a:srgbClr val="00B0F0"/>
                </a:solidFill>
              </a:rPr>
              <a:t>Detection-Specific Audit Record         </a:t>
            </a:r>
            <a:r>
              <a:rPr lang="en-US" dirty="0"/>
              <a:t>u</a:t>
            </a:r>
            <a:r>
              <a:rPr lang="en-CN" dirty="0"/>
              <a:t>se a dedicated facility to generate audit records containing only required information for IDS;                           vender independent and portable;    extra overhead;</a:t>
            </a:r>
          </a:p>
        </p:txBody>
      </p:sp>
    </p:spTree>
    <p:extLst>
      <p:ext uri="{BB962C8B-B14F-4D97-AF65-F5344CB8AC3E}">
        <p14:creationId xmlns:p14="http://schemas.microsoft.com/office/powerpoint/2010/main" val="1263706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E9F4-CCDD-1848-AFF8-466A57ED429B}"/>
              </a:ext>
            </a:extLst>
          </p:cNvPr>
          <p:cNvSpPr>
            <a:spLocks noGrp="1"/>
          </p:cNvSpPr>
          <p:nvPr>
            <p:ph type="title"/>
          </p:nvPr>
        </p:nvSpPr>
        <p:spPr/>
        <p:txBody>
          <a:bodyPr/>
          <a:lstStyle/>
          <a:p>
            <a:r>
              <a:rPr lang="en-CN" dirty="0"/>
              <a:t>Audit Record</a:t>
            </a:r>
          </a:p>
        </p:txBody>
      </p:sp>
      <p:sp>
        <p:nvSpPr>
          <p:cNvPr id="3" name="Content Placeholder 2">
            <a:extLst>
              <a:ext uri="{FF2B5EF4-FFF2-40B4-BE49-F238E27FC236}">
                <a16:creationId xmlns:a16="http://schemas.microsoft.com/office/drawing/2014/main" id="{076EDE64-2D52-3348-B14E-9BE0B5FF6390}"/>
              </a:ext>
            </a:extLst>
          </p:cNvPr>
          <p:cNvSpPr>
            <a:spLocks noGrp="1"/>
          </p:cNvSpPr>
          <p:nvPr>
            <p:ph idx="1"/>
          </p:nvPr>
        </p:nvSpPr>
        <p:spPr>
          <a:xfrm>
            <a:off x="457200" y="1600200"/>
            <a:ext cx="8839200" cy="5257800"/>
          </a:xfrm>
        </p:spPr>
        <p:txBody>
          <a:bodyPr/>
          <a:lstStyle/>
          <a:p>
            <a:r>
              <a:rPr lang="en-CN" dirty="0">
                <a:solidFill>
                  <a:srgbClr val="00B0F0"/>
                </a:solidFill>
              </a:rPr>
              <a:t>Example fields:                              </a:t>
            </a:r>
            <a:r>
              <a:rPr lang="en-CN" dirty="0"/>
              <a:t>Subject, Action, Object                  Exception Condition                   Resource-Usage                                   Time-Stamp</a:t>
            </a:r>
          </a:p>
        </p:txBody>
      </p:sp>
      <p:pic>
        <p:nvPicPr>
          <p:cNvPr id="4" name="Picture 3">
            <a:extLst>
              <a:ext uri="{FF2B5EF4-FFF2-40B4-BE49-F238E27FC236}">
                <a16:creationId xmlns:a16="http://schemas.microsoft.com/office/drawing/2014/main" id="{89CB7C51-4243-644D-82F1-162314E1028D}"/>
              </a:ext>
            </a:extLst>
          </p:cNvPr>
          <p:cNvPicPr>
            <a:picLocks noChangeAspect="1"/>
          </p:cNvPicPr>
          <p:nvPr/>
        </p:nvPicPr>
        <p:blipFill>
          <a:blip r:embed="rId3"/>
          <a:stretch>
            <a:fillRect/>
          </a:stretch>
        </p:blipFill>
        <p:spPr>
          <a:xfrm>
            <a:off x="0" y="4114800"/>
            <a:ext cx="9144000" cy="1654396"/>
          </a:xfrm>
          <a:prstGeom prst="rect">
            <a:avLst/>
          </a:prstGeom>
        </p:spPr>
      </p:pic>
    </p:spTree>
    <p:extLst>
      <p:ext uri="{BB962C8B-B14F-4D97-AF65-F5344CB8AC3E}">
        <p14:creationId xmlns:p14="http://schemas.microsoft.com/office/powerpoint/2010/main" val="3756477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E752-99E6-F84E-B926-1C9032AF449F}"/>
              </a:ext>
            </a:extLst>
          </p:cNvPr>
          <p:cNvSpPr>
            <a:spLocks noGrp="1"/>
          </p:cNvSpPr>
          <p:nvPr>
            <p:ph type="title"/>
          </p:nvPr>
        </p:nvSpPr>
        <p:spPr>
          <a:xfrm>
            <a:off x="-228600" y="274638"/>
            <a:ext cx="9601200" cy="1143000"/>
          </a:xfrm>
        </p:spPr>
        <p:txBody>
          <a:bodyPr/>
          <a:lstStyle/>
          <a:p>
            <a:r>
              <a:rPr lang="en-CN" dirty="0"/>
              <a:t>Statistical</a:t>
            </a:r>
            <a:r>
              <a:rPr lang="en-CN" sz="3600" dirty="0"/>
              <a:t> </a:t>
            </a:r>
            <a:r>
              <a:rPr lang="en-CN" dirty="0"/>
              <a:t>Anomaly</a:t>
            </a:r>
            <a:r>
              <a:rPr lang="en-CN" sz="3600" dirty="0"/>
              <a:t> </a:t>
            </a:r>
            <a:r>
              <a:rPr lang="en-CN" dirty="0"/>
              <a:t>Detection</a:t>
            </a:r>
          </a:p>
        </p:txBody>
      </p:sp>
      <p:sp>
        <p:nvSpPr>
          <p:cNvPr id="3" name="Content Placeholder 2">
            <a:extLst>
              <a:ext uri="{FF2B5EF4-FFF2-40B4-BE49-F238E27FC236}">
                <a16:creationId xmlns:a16="http://schemas.microsoft.com/office/drawing/2014/main" id="{446D71CE-848B-4B47-A26A-4F0DD40EE71B}"/>
              </a:ext>
            </a:extLst>
          </p:cNvPr>
          <p:cNvSpPr>
            <a:spLocks noGrp="1"/>
          </p:cNvSpPr>
          <p:nvPr>
            <p:ph idx="1"/>
          </p:nvPr>
        </p:nvSpPr>
        <p:spPr/>
        <p:txBody>
          <a:bodyPr/>
          <a:lstStyle/>
          <a:p>
            <a:r>
              <a:rPr lang="en-CN" dirty="0">
                <a:solidFill>
                  <a:srgbClr val="00B0F0"/>
                </a:solidFill>
              </a:rPr>
              <a:t>Threshold detection                        </a:t>
            </a:r>
            <a:r>
              <a:rPr lang="en-CN" dirty="0"/>
              <a:t>count the number of occurences of a specific event type over an interval of time, detect an intrusion if the number exceeds a reasonable number</a:t>
            </a:r>
          </a:p>
          <a:p>
            <a:r>
              <a:rPr lang="en-CN" dirty="0">
                <a:solidFill>
                  <a:srgbClr val="00B0F0"/>
                </a:solidFill>
              </a:rPr>
              <a:t>Profile-based detection (Signature)          </a:t>
            </a:r>
            <a:r>
              <a:rPr lang="en-US" dirty="0"/>
              <a:t>C</a:t>
            </a:r>
            <a:r>
              <a:rPr lang="en-CN" dirty="0"/>
              <a:t>haracterize past behavior of some user(s), detect an intrusion if a significant deviation occurs</a:t>
            </a:r>
          </a:p>
        </p:txBody>
      </p:sp>
    </p:spTree>
    <p:extLst>
      <p:ext uri="{BB962C8B-B14F-4D97-AF65-F5344CB8AC3E}">
        <p14:creationId xmlns:p14="http://schemas.microsoft.com/office/powerpoint/2010/main" val="4023618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EC6BB0-DADC-BB46-86DE-211F55D883FA}"/>
              </a:ext>
            </a:extLst>
          </p:cNvPr>
          <p:cNvPicPr>
            <a:picLocks noChangeAspect="1"/>
          </p:cNvPicPr>
          <p:nvPr/>
        </p:nvPicPr>
        <p:blipFill>
          <a:blip r:embed="rId2"/>
          <a:stretch>
            <a:fillRect/>
          </a:stretch>
        </p:blipFill>
        <p:spPr>
          <a:xfrm>
            <a:off x="0" y="1706451"/>
            <a:ext cx="9144000" cy="5151549"/>
          </a:xfrm>
          <a:prstGeom prst="rect">
            <a:avLst/>
          </a:prstGeom>
        </p:spPr>
      </p:pic>
      <p:sp>
        <p:nvSpPr>
          <p:cNvPr id="2" name="Title 1">
            <a:extLst>
              <a:ext uri="{FF2B5EF4-FFF2-40B4-BE49-F238E27FC236}">
                <a16:creationId xmlns:a16="http://schemas.microsoft.com/office/drawing/2014/main" id="{6193E752-99E6-F84E-B926-1C9032AF449F}"/>
              </a:ext>
            </a:extLst>
          </p:cNvPr>
          <p:cNvSpPr>
            <a:spLocks noGrp="1"/>
          </p:cNvSpPr>
          <p:nvPr>
            <p:ph type="title"/>
          </p:nvPr>
        </p:nvSpPr>
        <p:spPr>
          <a:xfrm>
            <a:off x="-228600" y="274638"/>
            <a:ext cx="9601200" cy="1143000"/>
          </a:xfrm>
        </p:spPr>
        <p:txBody>
          <a:bodyPr/>
          <a:lstStyle/>
          <a:p>
            <a:r>
              <a:rPr lang="en-CN" dirty="0"/>
              <a:t>Statistical</a:t>
            </a:r>
            <a:r>
              <a:rPr lang="en-CN" sz="3600" dirty="0"/>
              <a:t> </a:t>
            </a:r>
            <a:r>
              <a:rPr lang="en-CN" dirty="0"/>
              <a:t>Anomaly</a:t>
            </a:r>
            <a:r>
              <a:rPr lang="en-CN" sz="3600" dirty="0"/>
              <a:t> </a:t>
            </a:r>
            <a:r>
              <a:rPr lang="en-CN" dirty="0"/>
              <a:t>Detection</a:t>
            </a:r>
          </a:p>
        </p:txBody>
      </p:sp>
    </p:spTree>
    <p:extLst>
      <p:ext uri="{BB962C8B-B14F-4D97-AF65-F5344CB8AC3E}">
        <p14:creationId xmlns:p14="http://schemas.microsoft.com/office/powerpoint/2010/main" val="3515458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E752-99E6-F84E-B926-1C9032AF449F}"/>
              </a:ext>
            </a:extLst>
          </p:cNvPr>
          <p:cNvSpPr>
            <a:spLocks noGrp="1"/>
          </p:cNvSpPr>
          <p:nvPr>
            <p:ph type="title"/>
          </p:nvPr>
        </p:nvSpPr>
        <p:spPr>
          <a:xfrm>
            <a:off x="-228600" y="274638"/>
            <a:ext cx="9601200" cy="1143000"/>
          </a:xfrm>
        </p:spPr>
        <p:txBody>
          <a:bodyPr/>
          <a:lstStyle/>
          <a:p>
            <a:r>
              <a:rPr lang="en-CN" dirty="0"/>
              <a:t>Statistical</a:t>
            </a:r>
            <a:r>
              <a:rPr lang="en-CN" sz="3600" dirty="0"/>
              <a:t> </a:t>
            </a:r>
            <a:r>
              <a:rPr lang="en-CN" dirty="0"/>
              <a:t>Anomaly</a:t>
            </a:r>
            <a:r>
              <a:rPr lang="en-CN" sz="3600" dirty="0"/>
              <a:t> </a:t>
            </a:r>
            <a:r>
              <a:rPr lang="en-CN" dirty="0"/>
              <a:t>Detection</a:t>
            </a:r>
          </a:p>
        </p:txBody>
      </p:sp>
      <p:pic>
        <p:nvPicPr>
          <p:cNvPr id="3" name="Picture 2">
            <a:extLst>
              <a:ext uri="{FF2B5EF4-FFF2-40B4-BE49-F238E27FC236}">
                <a16:creationId xmlns:a16="http://schemas.microsoft.com/office/drawing/2014/main" id="{70477F2E-8DB3-5F4B-B11E-036255249A22}"/>
              </a:ext>
            </a:extLst>
          </p:cNvPr>
          <p:cNvPicPr>
            <a:picLocks noChangeAspect="1"/>
          </p:cNvPicPr>
          <p:nvPr/>
        </p:nvPicPr>
        <p:blipFill>
          <a:blip r:embed="rId2"/>
          <a:stretch>
            <a:fillRect/>
          </a:stretch>
        </p:blipFill>
        <p:spPr>
          <a:xfrm>
            <a:off x="0" y="1706451"/>
            <a:ext cx="9144000" cy="4801317"/>
          </a:xfrm>
          <a:prstGeom prst="rect">
            <a:avLst/>
          </a:prstGeom>
        </p:spPr>
      </p:pic>
    </p:spTree>
    <p:extLst>
      <p:ext uri="{BB962C8B-B14F-4D97-AF65-F5344CB8AC3E}">
        <p14:creationId xmlns:p14="http://schemas.microsoft.com/office/powerpoint/2010/main" val="3244526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5351-A4AF-7842-BA91-721D8702179A}"/>
              </a:ext>
            </a:extLst>
          </p:cNvPr>
          <p:cNvSpPr>
            <a:spLocks noGrp="1"/>
          </p:cNvSpPr>
          <p:nvPr>
            <p:ph type="title"/>
          </p:nvPr>
        </p:nvSpPr>
        <p:spPr/>
        <p:txBody>
          <a:bodyPr/>
          <a:lstStyle/>
          <a:p>
            <a:r>
              <a:rPr lang="en-CN" dirty="0"/>
              <a:t>Rule-Based Detection</a:t>
            </a:r>
          </a:p>
        </p:txBody>
      </p:sp>
      <p:sp>
        <p:nvSpPr>
          <p:cNvPr id="3" name="Content Placeholder 2">
            <a:extLst>
              <a:ext uri="{FF2B5EF4-FFF2-40B4-BE49-F238E27FC236}">
                <a16:creationId xmlns:a16="http://schemas.microsoft.com/office/drawing/2014/main" id="{F0079A27-7DDF-0941-B637-CD85A1FD22E7}"/>
              </a:ext>
            </a:extLst>
          </p:cNvPr>
          <p:cNvSpPr>
            <a:spLocks noGrp="1"/>
          </p:cNvSpPr>
          <p:nvPr>
            <p:ph idx="1"/>
          </p:nvPr>
        </p:nvSpPr>
        <p:spPr/>
        <p:txBody>
          <a:bodyPr/>
          <a:lstStyle/>
          <a:p>
            <a:r>
              <a:rPr lang="en-US" dirty="0"/>
              <a:t>D</a:t>
            </a:r>
            <a:r>
              <a:rPr lang="en-CN" dirty="0"/>
              <a:t>etect intrusion by observing events in the system and applying a set of rules that lead to a decision regarding whether a given pattern of activity is suspicious or not</a:t>
            </a:r>
          </a:p>
          <a:p>
            <a:r>
              <a:rPr lang="en-US" dirty="0"/>
              <a:t>A</a:t>
            </a:r>
            <a:r>
              <a:rPr lang="en-CN" dirty="0"/>
              <a:t>nalyze historical audit records to identify usage patterns and generate rules that describe those patterns</a:t>
            </a:r>
          </a:p>
        </p:txBody>
      </p:sp>
    </p:spTree>
    <p:extLst>
      <p:ext uri="{BB962C8B-B14F-4D97-AF65-F5344CB8AC3E}">
        <p14:creationId xmlns:p14="http://schemas.microsoft.com/office/powerpoint/2010/main" val="1767300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0CE0-5D98-2242-A24E-4F23DD61EB1E}"/>
              </a:ext>
            </a:extLst>
          </p:cNvPr>
          <p:cNvSpPr>
            <a:spLocks noGrp="1"/>
          </p:cNvSpPr>
          <p:nvPr>
            <p:ph type="title"/>
          </p:nvPr>
        </p:nvSpPr>
        <p:spPr/>
        <p:txBody>
          <a:bodyPr/>
          <a:lstStyle/>
          <a:p>
            <a:r>
              <a:rPr lang="en-CN" dirty="0"/>
              <a:t>Distributed IDS</a:t>
            </a:r>
            <a:endParaRPr lang="en-CN" sz="2000" dirty="0"/>
          </a:p>
        </p:txBody>
      </p:sp>
      <p:pic>
        <p:nvPicPr>
          <p:cNvPr id="4" name="Picture 3">
            <a:extLst>
              <a:ext uri="{FF2B5EF4-FFF2-40B4-BE49-F238E27FC236}">
                <a16:creationId xmlns:a16="http://schemas.microsoft.com/office/drawing/2014/main" id="{203A9346-B443-464B-882B-CE2C8AF37CD1}"/>
              </a:ext>
            </a:extLst>
          </p:cNvPr>
          <p:cNvPicPr>
            <a:picLocks noChangeAspect="1"/>
          </p:cNvPicPr>
          <p:nvPr/>
        </p:nvPicPr>
        <p:blipFill>
          <a:blip r:embed="rId2"/>
          <a:stretch>
            <a:fillRect/>
          </a:stretch>
        </p:blipFill>
        <p:spPr>
          <a:xfrm>
            <a:off x="0" y="1291036"/>
            <a:ext cx="9144000" cy="5566964"/>
          </a:xfrm>
          <a:prstGeom prst="rect">
            <a:avLst/>
          </a:prstGeom>
        </p:spPr>
      </p:pic>
    </p:spTree>
    <p:extLst>
      <p:ext uri="{BB962C8B-B14F-4D97-AF65-F5344CB8AC3E}">
        <p14:creationId xmlns:p14="http://schemas.microsoft.com/office/powerpoint/2010/main" val="861906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0CE0-5D98-2242-A24E-4F23DD61EB1E}"/>
              </a:ext>
            </a:extLst>
          </p:cNvPr>
          <p:cNvSpPr>
            <a:spLocks noGrp="1"/>
          </p:cNvSpPr>
          <p:nvPr>
            <p:ph type="title"/>
          </p:nvPr>
        </p:nvSpPr>
        <p:spPr/>
        <p:txBody>
          <a:bodyPr/>
          <a:lstStyle/>
          <a:p>
            <a:r>
              <a:rPr lang="en-CN" dirty="0"/>
              <a:t>Distributed IDS</a:t>
            </a:r>
            <a:endParaRPr lang="en-CN" sz="2000" dirty="0"/>
          </a:p>
        </p:txBody>
      </p:sp>
      <p:pic>
        <p:nvPicPr>
          <p:cNvPr id="4" name="Picture 3">
            <a:extLst>
              <a:ext uri="{FF2B5EF4-FFF2-40B4-BE49-F238E27FC236}">
                <a16:creationId xmlns:a16="http://schemas.microsoft.com/office/drawing/2014/main" id="{203A9346-B443-464B-882B-CE2C8AF37CD1}"/>
              </a:ext>
            </a:extLst>
          </p:cNvPr>
          <p:cNvPicPr>
            <a:picLocks noChangeAspect="1"/>
          </p:cNvPicPr>
          <p:nvPr/>
        </p:nvPicPr>
        <p:blipFill>
          <a:blip r:embed="rId2"/>
          <a:stretch>
            <a:fillRect/>
          </a:stretch>
        </p:blipFill>
        <p:spPr>
          <a:xfrm>
            <a:off x="0" y="1291036"/>
            <a:ext cx="9144000" cy="5566964"/>
          </a:xfrm>
          <a:prstGeom prst="rect">
            <a:avLst/>
          </a:prstGeom>
        </p:spPr>
      </p:pic>
      <p:sp>
        <p:nvSpPr>
          <p:cNvPr id="5" name="Content Placeholder 2">
            <a:extLst>
              <a:ext uri="{FF2B5EF4-FFF2-40B4-BE49-F238E27FC236}">
                <a16:creationId xmlns:a16="http://schemas.microsoft.com/office/drawing/2014/main" id="{739DEEDA-5F8C-9340-8465-B6415A9E74CD}"/>
              </a:ext>
            </a:extLst>
          </p:cNvPr>
          <p:cNvSpPr txBox="1">
            <a:spLocks/>
          </p:cNvSpPr>
          <p:nvPr/>
        </p:nvSpPr>
        <p:spPr bwMode="auto">
          <a:xfrm>
            <a:off x="3886200" y="2399192"/>
            <a:ext cx="5257800" cy="307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operate as a background process on a monitored system;</a:t>
            </a:r>
          </a:p>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collect data on security-related events on the host and transmit to central manager;</a:t>
            </a:r>
          </a:p>
          <a:p>
            <a:endParaRPr lang="en-US" kern="0" dirty="0">
              <a:solidFill>
                <a:srgbClr val="00B0F0"/>
              </a:solidFill>
            </a:endParaRPr>
          </a:p>
          <a:p>
            <a:endParaRPr lang="en-CN" kern="0" dirty="0">
              <a:solidFill>
                <a:srgbClr val="00B0F0"/>
              </a:solidFill>
            </a:endParaRPr>
          </a:p>
        </p:txBody>
      </p:sp>
    </p:spTree>
    <p:extLst>
      <p:ext uri="{BB962C8B-B14F-4D97-AF65-F5344CB8AC3E}">
        <p14:creationId xmlns:p14="http://schemas.microsoft.com/office/powerpoint/2010/main" val="122139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0CE0-5D98-2242-A24E-4F23DD61EB1E}"/>
              </a:ext>
            </a:extLst>
          </p:cNvPr>
          <p:cNvSpPr>
            <a:spLocks noGrp="1"/>
          </p:cNvSpPr>
          <p:nvPr>
            <p:ph type="title"/>
          </p:nvPr>
        </p:nvSpPr>
        <p:spPr/>
        <p:txBody>
          <a:bodyPr/>
          <a:lstStyle/>
          <a:p>
            <a:r>
              <a:rPr lang="en-CN" dirty="0"/>
              <a:t>Distributed IDS</a:t>
            </a:r>
            <a:endParaRPr lang="en-CN" sz="2000" dirty="0"/>
          </a:p>
        </p:txBody>
      </p:sp>
      <p:pic>
        <p:nvPicPr>
          <p:cNvPr id="4" name="Picture 3">
            <a:extLst>
              <a:ext uri="{FF2B5EF4-FFF2-40B4-BE49-F238E27FC236}">
                <a16:creationId xmlns:a16="http://schemas.microsoft.com/office/drawing/2014/main" id="{203A9346-B443-464B-882B-CE2C8AF37CD1}"/>
              </a:ext>
            </a:extLst>
          </p:cNvPr>
          <p:cNvPicPr>
            <a:picLocks noChangeAspect="1"/>
          </p:cNvPicPr>
          <p:nvPr/>
        </p:nvPicPr>
        <p:blipFill>
          <a:blip r:embed="rId2"/>
          <a:stretch>
            <a:fillRect/>
          </a:stretch>
        </p:blipFill>
        <p:spPr>
          <a:xfrm>
            <a:off x="0" y="1291036"/>
            <a:ext cx="9144000" cy="5566964"/>
          </a:xfrm>
          <a:prstGeom prst="rect">
            <a:avLst/>
          </a:prstGeom>
        </p:spPr>
      </p:pic>
      <p:sp>
        <p:nvSpPr>
          <p:cNvPr id="5" name="Content Placeholder 2">
            <a:extLst>
              <a:ext uri="{FF2B5EF4-FFF2-40B4-BE49-F238E27FC236}">
                <a16:creationId xmlns:a16="http://schemas.microsoft.com/office/drawing/2014/main" id="{739DEEDA-5F8C-9340-8465-B6415A9E74CD}"/>
              </a:ext>
            </a:extLst>
          </p:cNvPr>
          <p:cNvSpPr txBox="1">
            <a:spLocks/>
          </p:cNvSpPr>
          <p:nvPr/>
        </p:nvSpPr>
        <p:spPr bwMode="auto">
          <a:xfrm>
            <a:off x="1524000" y="2399192"/>
            <a:ext cx="6629400" cy="307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operate the same as host agent module except that it analyzes LAN traffic and reports to central manager;</a:t>
            </a:r>
          </a:p>
          <a:p>
            <a:endParaRPr lang="en-US" kern="0" dirty="0">
              <a:solidFill>
                <a:srgbClr val="00B0F0"/>
              </a:solidFill>
            </a:endParaRPr>
          </a:p>
          <a:p>
            <a:endParaRPr lang="en-CN" kern="0" dirty="0">
              <a:solidFill>
                <a:srgbClr val="00B0F0"/>
              </a:solidFill>
            </a:endParaRPr>
          </a:p>
        </p:txBody>
      </p:sp>
    </p:spTree>
    <p:extLst>
      <p:ext uri="{BB962C8B-B14F-4D97-AF65-F5344CB8AC3E}">
        <p14:creationId xmlns:p14="http://schemas.microsoft.com/office/powerpoint/2010/main" val="254551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97CD-58DC-784A-84B6-488E534DE691}"/>
              </a:ext>
            </a:extLst>
          </p:cNvPr>
          <p:cNvSpPr>
            <a:spLocks noGrp="1"/>
          </p:cNvSpPr>
          <p:nvPr>
            <p:ph type="title"/>
          </p:nvPr>
        </p:nvSpPr>
        <p:spPr/>
        <p:txBody>
          <a:bodyPr/>
          <a:lstStyle/>
          <a:p>
            <a:r>
              <a:rPr lang="en-CN" dirty="0"/>
              <a:t>Design Techniques</a:t>
            </a:r>
          </a:p>
        </p:txBody>
      </p:sp>
      <p:sp>
        <p:nvSpPr>
          <p:cNvPr id="3" name="Content Placeholder 2">
            <a:extLst>
              <a:ext uri="{FF2B5EF4-FFF2-40B4-BE49-F238E27FC236}">
                <a16:creationId xmlns:a16="http://schemas.microsoft.com/office/drawing/2014/main" id="{759F1143-0D3C-4243-8226-E0A14BBE9327}"/>
              </a:ext>
            </a:extLst>
          </p:cNvPr>
          <p:cNvSpPr>
            <a:spLocks noGrp="1"/>
          </p:cNvSpPr>
          <p:nvPr>
            <p:ph idx="1"/>
          </p:nvPr>
        </p:nvSpPr>
        <p:spPr/>
        <p:txBody>
          <a:bodyPr/>
          <a:lstStyle/>
          <a:p>
            <a:r>
              <a:rPr lang="en-CN" dirty="0">
                <a:solidFill>
                  <a:srgbClr val="00B0F0"/>
                </a:solidFill>
              </a:rPr>
              <a:t>Service Control</a:t>
            </a:r>
          </a:p>
          <a:p>
            <a:r>
              <a:rPr lang="en-CN" dirty="0">
                <a:solidFill>
                  <a:srgbClr val="00B0F0"/>
                </a:solidFill>
              </a:rPr>
              <a:t>Direction Control</a:t>
            </a:r>
          </a:p>
          <a:p>
            <a:r>
              <a:rPr lang="en-CN" dirty="0">
                <a:solidFill>
                  <a:srgbClr val="00B0F0"/>
                </a:solidFill>
              </a:rPr>
              <a:t>User Control</a:t>
            </a:r>
          </a:p>
          <a:p>
            <a:r>
              <a:rPr lang="en-CN" dirty="0">
                <a:solidFill>
                  <a:srgbClr val="00B0F0"/>
                </a:solidFill>
              </a:rPr>
              <a:t>Behavior Control</a:t>
            </a:r>
          </a:p>
        </p:txBody>
      </p:sp>
    </p:spTree>
    <p:extLst>
      <p:ext uri="{BB962C8B-B14F-4D97-AF65-F5344CB8AC3E}">
        <p14:creationId xmlns:p14="http://schemas.microsoft.com/office/powerpoint/2010/main" val="2740798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0CE0-5D98-2242-A24E-4F23DD61EB1E}"/>
              </a:ext>
            </a:extLst>
          </p:cNvPr>
          <p:cNvSpPr>
            <a:spLocks noGrp="1"/>
          </p:cNvSpPr>
          <p:nvPr>
            <p:ph type="title"/>
          </p:nvPr>
        </p:nvSpPr>
        <p:spPr/>
        <p:txBody>
          <a:bodyPr/>
          <a:lstStyle/>
          <a:p>
            <a:r>
              <a:rPr lang="en-CN" dirty="0"/>
              <a:t>Distributed IDS</a:t>
            </a:r>
            <a:endParaRPr lang="en-CN" sz="2000" dirty="0"/>
          </a:p>
        </p:txBody>
      </p:sp>
      <p:pic>
        <p:nvPicPr>
          <p:cNvPr id="4" name="Picture 3">
            <a:extLst>
              <a:ext uri="{FF2B5EF4-FFF2-40B4-BE49-F238E27FC236}">
                <a16:creationId xmlns:a16="http://schemas.microsoft.com/office/drawing/2014/main" id="{203A9346-B443-464B-882B-CE2C8AF37CD1}"/>
              </a:ext>
            </a:extLst>
          </p:cNvPr>
          <p:cNvPicPr>
            <a:picLocks noChangeAspect="1"/>
          </p:cNvPicPr>
          <p:nvPr/>
        </p:nvPicPr>
        <p:blipFill>
          <a:blip r:embed="rId2"/>
          <a:stretch>
            <a:fillRect/>
          </a:stretch>
        </p:blipFill>
        <p:spPr>
          <a:xfrm>
            <a:off x="0" y="1291036"/>
            <a:ext cx="9144000" cy="5566964"/>
          </a:xfrm>
          <a:prstGeom prst="rect">
            <a:avLst/>
          </a:prstGeom>
        </p:spPr>
      </p:pic>
      <p:sp>
        <p:nvSpPr>
          <p:cNvPr id="5" name="Content Placeholder 2">
            <a:extLst>
              <a:ext uri="{FF2B5EF4-FFF2-40B4-BE49-F238E27FC236}">
                <a16:creationId xmlns:a16="http://schemas.microsoft.com/office/drawing/2014/main" id="{739DEEDA-5F8C-9340-8465-B6415A9E74CD}"/>
              </a:ext>
            </a:extLst>
          </p:cNvPr>
          <p:cNvSpPr txBox="1">
            <a:spLocks/>
          </p:cNvSpPr>
          <p:nvPr/>
        </p:nvSpPr>
        <p:spPr bwMode="auto">
          <a:xfrm>
            <a:off x="2667000" y="5715000"/>
            <a:ext cx="6477000" cy="1334608"/>
          </a:xfrm>
          <a:prstGeom prst="rect">
            <a:avLst/>
          </a:prstGeom>
          <a:solidFill>
            <a:schemeClr val="bg1">
              <a:alpha val="75000"/>
            </a:schemeClr>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400" kern="0" dirty="0">
                <a:solidFill>
                  <a:srgbClr val="00B0F0"/>
                </a:solidFill>
                <a:latin typeface="Verdana" panose="020B0604030504040204" pitchFamily="34" charset="0"/>
                <a:ea typeface="Verdana" panose="020B0604030504040204" pitchFamily="34" charset="0"/>
                <a:cs typeface="Verdana" panose="020B0604030504040204" pitchFamily="34" charset="0"/>
              </a:rPr>
              <a:t>receive reports from LAN monitor and host agents, process and correlate these report to detect intrusion;</a:t>
            </a:r>
          </a:p>
          <a:p>
            <a:endParaRPr lang="en-US" kern="0" dirty="0">
              <a:solidFill>
                <a:srgbClr val="00B0F0"/>
              </a:solidFill>
            </a:endParaRPr>
          </a:p>
          <a:p>
            <a:endParaRPr lang="en-CN" kern="0" dirty="0">
              <a:solidFill>
                <a:srgbClr val="00B0F0"/>
              </a:solidFill>
            </a:endParaRPr>
          </a:p>
        </p:txBody>
      </p:sp>
    </p:spTree>
    <p:extLst>
      <p:ext uri="{BB962C8B-B14F-4D97-AF65-F5344CB8AC3E}">
        <p14:creationId xmlns:p14="http://schemas.microsoft.com/office/powerpoint/2010/main" val="1580627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C8557C-2C46-0C41-BD91-46DC6FF4907E}"/>
              </a:ext>
            </a:extLst>
          </p:cNvPr>
          <p:cNvPicPr>
            <a:picLocks noChangeAspect="1"/>
          </p:cNvPicPr>
          <p:nvPr/>
        </p:nvPicPr>
        <p:blipFill>
          <a:blip r:embed="rId3"/>
          <a:stretch>
            <a:fillRect/>
          </a:stretch>
        </p:blipFill>
        <p:spPr>
          <a:xfrm>
            <a:off x="28731" y="0"/>
            <a:ext cx="6981669" cy="6858000"/>
          </a:xfrm>
          <a:prstGeom prst="rect">
            <a:avLst/>
          </a:prstGeom>
        </p:spPr>
      </p:pic>
      <p:sp>
        <p:nvSpPr>
          <p:cNvPr id="2" name="Title 1">
            <a:extLst>
              <a:ext uri="{FF2B5EF4-FFF2-40B4-BE49-F238E27FC236}">
                <a16:creationId xmlns:a16="http://schemas.microsoft.com/office/drawing/2014/main" id="{CDF30CE0-5D98-2242-A24E-4F23DD61EB1E}"/>
              </a:ext>
            </a:extLst>
          </p:cNvPr>
          <p:cNvSpPr>
            <a:spLocks noGrp="1"/>
          </p:cNvSpPr>
          <p:nvPr>
            <p:ph type="title"/>
          </p:nvPr>
        </p:nvSpPr>
        <p:spPr/>
        <p:txBody>
          <a:bodyPr/>
          <a:lstStyle/>
          <a:p>
            <a:pPr algn="r"/>
            <a:r>
              <a:rPr lang="en-CN" dirty="0"/>
              <a:t>Agent</a:t>
            </a:r>
            <a:r>
              <a:rPr lang="zh-CN" altLang="en-US" dirty="0"/>
              <a:t> </a:t>
            </a:r>
            <a:r>
              <a:rPr lang="en-US" altLang="zh-CN" dirty="0"/>
              <a:t>Architecture</a:t>
            </a:r>
            <a:endParaRPr lang="en-CN" sz="2000" dirty="0"/>
          </a:p>
        </p:txBody>
      </p:sp>
    </p:spTree>
    <p:extLst>
      <p:ext uri="{BB962C8B-B14F-4D97-AF65-F5344CB8AC3E}">
        <p14:creationId xmlns:p14="http://schemas.microsoft.com/office/powerpoint/2010/main" val="2411892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how to profile attack more?</a:t>
            </a:r>
          </a:p>
        </p:txBody>
      </p:sp>
    </p:spTree>
    <p:extLst>
      <p:ext uri="{BB962C8B-B14F-4D97-AF65-F5344CB8AC3E}">
        <p14:creationId xmlns:p14="http://schemas.microsoft.com/office/powerpoint/2010/main" val="1139671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CEC4-C15B-3941-8BAD-69C0E6AF051C}"/>
              </a:ext>
            </a:extLst>
          </p:cNvPr>
          <p:cNvSpPr>
            <a:spLocks noGrp="1"/>
          </p:cNvSpPr>
          <p:nvPr>
            <p:ph type="title"/>
          </p:nvPr>
        </p:nvSpPr>
        <p:spPr/>
        <p:txBody>
          <a:bodyPr/>
          <a:lstStyle/>
          <a:p>
            <a:r>
              <a:rPr lang="en-CN" dirty="0"/>
              <a:t>Honeypot</a:t>
            </a:r>
          </a:p>
        </p:txBody>
      </p:sp>
      <p:sp>
        <p:nvSpPr>
          <p:cNvPr id="3" name="Content Placeholder 2">
            <a:extLst>
              <a:ext uri="{FF2B5EF4-FFF2-40B4-BE49-F238E27FC236}">
                <a16:creationId xmlns:a16="http://schemas.microsoft.com/office/drawing/2014/main" id="{724AD363-A0C4-CF4D-A294-CE26617656A5}"/>
              </a:ext>
            </a:extLst>
          </p:cNvPr>
          <p:cNvSpPr>
            <a:spLocks noGrp="1"/>
          </p:cNvSpPr>
          <p:nvPr>
            <p:ph idx="1"/>
          </p:nvPr>
        </p:nvSpPr>
        <p:spPr/>
        <p:txBody>
          <a:bodyPr/>
          <a:lstStyle/>
          <a:p>
            <a:r>
              <a:rPr lang="en-US" dirty="0"/>
              <a:t>D</a:t>
            </a:r>
            <a:r>
              <a:rPr lang="en-CN" dirty="0"/>
              <a:t>ecoy systems designed to lure a potential attacker away from critical systems</a:t>
            </a:r>
          </a:p>
          <a:p>
            <a:r>
              <a:rPr lang="en-US" dirty="0"/>
              <a:t>C</a:t>
            </a:r>
            <a:r>
              <a:rPr lang="en-CN" dirty="0"/>
              <a:t>ollect information about the attacker’s activity</a:t>
            </a:r>
          </a:p>
          <a:p>
            <a:r>
              <a:rPr lang="en-US" dirty="0"/>
              <a:t>E</a:t>
            </a:r>
            <a:r>
              <a:rPr lang="en-CN" dirty="0"/>
              <a:t>ncourage the attacker to stay on the system long enough for administrators to respond</a:t>
            </a:r>
          </a:p>
        </p:txBody>
      </p:sp>
    </p:spTree>
    <p:extLst>
      <p:ext uri="{BB962C8B-B14F-4D97-AF65-F5344CB8AC3E}">
        <p14:creationId xmlns:p14="http://schemas.microsoft.com/office/powerpoint/2010/main" val="2605012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CEC4-C15B-3941-8BAD-69C0E6AF051C}"/>
              </a:ext>
            </a:extLst>
          </p:cNvPr>
          <p:cNvSpPr>
            <a:spLocks noGrp="1"/>
          </p:cNvSpPr>
          <p:nvPr>
            <p:ph type="title"/>
          </p:nvPr>
        </p:nvSpPr>
        <p:spPr/>
        <p:txBody>
          <a:bodyPr/>
          <a:lstStyle/>
          <a:p>
            <a:r>
              <a:rPr lang="en-CN" dirty="0"/>
              <a:t>Honeypot</a:t>
            </a:r>
          </a:p>
        </p:txBody>
      </p:sp>
      <p:pic>
        <p:nvPicPr>
          <p:cNvPr id="20482" name="Picture 2" descr="A Practical Guide to Honeypots">
            <a:extLst>
              <a:ext uri="{FF2B5EF4-FFF2-40B4-BE49-F238E27FC236}">
                <a16:creationId xmlns:a16="http://schemas.microsoft.com/office/drawing/2014/main" id="{CFF16F94-BF15-E44B-BE12-B6825EE2C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534751"/>
            <a:ext cx="5029200" cy="5183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a:extLst>
              <a:ext uri="{FF2B5EF4-FFF2-40B4-BE49-F238E27FC236}">
                <a16:creationId xmlns:a16="http://schemas.microsoft.com/office/drawing/2014/main" id="{534ED3FC-0F5A-BF48-8F60-F1F2F83F1519}"/>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en-CN" sz="2000" dirty="0">
              <a:latin typeface="Arial" panose="020B0604020202020204" pitchFamily="34" charset="0"/>
            </a:endParaRPr>
          </a:p>
          <a:p>
            <a:pPr algn="r">
              <a:spcBef>
                <a:spcPct val="0"/>
              </a:spcBef>
              <a:buFontTx/>
              <a:buNone/>
            </a:pPr>
            <a:endParaRPr lang="en-US" altLang="en-CN" sz="2000" dirty="0">
              <a:latin typeface="Arial" panose="020B0604020202020204" pitchFamily="34" charset="0"/>
            </a:endParaRPr>
          </a:p>
          <a:p>
            <a:pPr algn="r">
              <a:spcBef>
                <a:spcPct val="0"/>
              </a:spcBef>
              <a:buFontTx/>
              <a:buNone/>
            </a:pPr>
            <a:r>
              <a:rPr lang="en-US" altLang="en-CN" sz="2000" dirty="0">
                <a:latin typeface="Arial" panose="020B0604020202020204" pitchFamily="34" charset="0"/>
                <a:hlinkClick r:id="rId3"/>
              </a:rPr>
              <a:t>https://www.cse.wustl.edu/~jain/cse571-09/ftp/honey/</a:t>
            </a:r>
            <a:r>
              <a:rPr lang="en-US" altLang="en-CN" sz="2000" dirty="0">
                <a:latin typeface="Arial" panose="020B0604020202020204" pitchFamily="34" charset="0"/>
              </a:rPr>
              <a:t> </a:t>
            </a:r>
            <a:endParaRPr lang="en-US" altLang="zh-CN" sz="2000" dirty="0">
              <a:solidFill>
                <a:srgbClr val="00B0F0"/>
              </a:solidFill>
            </a:endParaRPr>
          </a:p>
        </p:txBody>
      </p:sp>
      <p:sp>
        <p:nvSpPr>
          <p:cNvPr id="3" name="Content Placeholder 2">
            <a:extLst>
              <a:ext uri="{FF2B5EF4-FFF2-40B4-BE49-F238E27FC236}">
                <a16:creationId xmlns:a16="http://schemas.microsoft.com/office/drawing/2014/main" id="{724AD363-A0C4-CF4D-A294-CE26617656A5}"/>
              </a:ext>
            </a:extLst>
          </p:cNvPr>
          <p:cNvSpPr>
            <a:spLocks noGrp="1"/>
          </p:cNvSpPr>
          <p:nvPr>
            <p:ph idx="1"/>
          </p:nvPr>
        </p:nvSpPr>
        <p:spPr>
          <a:xfrm>
            <a:off x="457200" y="1600200"/>
            <a:ext cx="4191000" cy="5257800"/>
          </a:xfrm>
        </p:spPr>
        <p:txBody>
          <a:bodyPr/>
          <a:lstStyle/>
          <a:p>
            <a:r>
              <a:rPr lang="en-US" dirty="0"/>
              <a:t>D</a:t>
            </a:r>
            <a:r>
              <a:rPr lang="en-CN" dirty="0"/>
              <a:t>ecoy systems designed to lure a potential attacker away from critical systems</a:t>
            </a:r>
          </a:p>
          <a:p>
            <a:r>
              <a:rPr lang="en-US" dirty="0"/>
              <a:t>C</a:t>
            </a:r>
            <a:r>
              <a:rPr lang="en-CN" dirty="0"/>
              <a:t>ollect information about the attacker’s activity</a:t>
            </a:r>
          </a:p>
        </p:txBody>
      </p:sp>
    </p:spTree>
    <p:extLst>
      <p:ext uri="{BB962C8B-B14F-4D97-AF65-F5344CB8AC3E}">
        <p14:creationId xmlns:p14="http://schemas.microsoft.com/office/powerpoint/2010/main" val="2705785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how accurate is IDS?</a:t>
            </a:r>
          </a:p>
        </p:txBody>
      </p:sp>
    </p:spTree>
    <p:extLst>
      <p:ext uri="{BB962C8B-B14F-4D97-AF65-F5344CB8AC3E}">
        <p14:creationId xmlns:p14="http://schemas.microsoft.com/office/powerpoint/2010/main" val="2031229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6982C-07FB-3149-92E0-674C387B32F7}"/>
              </a:ext>
            </a:extLst>
          </p:cNvPr>
          <p:cNvSpPr>
            <a:spLocks noGrp="1"/>
          </p:cNvSpPr>
          <p:nvPr>
            <p:ph type="title"/>
          </p:nvPr>
        </p:nvSpPr>
        <p:spPr/>
        <p:txBody>
          <a:bodyPr/>
          <a:lstStyle/>
          <a:p>
            <a:r>
              <a:rPr lang="en-CN" dirty="0"/>
              <a:t>IDS Detection Accuracy</a:t>
            </a:r>
          </a:p>
        </p:txBody>
      </p:sp>
      <p:sp>
        <p:nvSpPr>
          <p:cNvPr id="3" name="Content Placeholder 2">
            <a:extLst>
              <a:ext uri="{FF2B5EF4-FFF2-40B4-BE49-F238E27FC236}">
                <a16:creationId xmlns:a16="http://schemas.microsoft.com/office/drawing/2014/main" id="{AE9BDC97-BED8-1243-AA7D-1E186EA2EC08}"/>
              </a:ext>
            </a:extLst>
          </p:cNvPr>
          <p:cNvSpPr>
            <a:spLocks noGrp="1"/>
          </p:cNvSpPr>
          <p:nvPr>
            <p:ph idx="1"/>
          </p:nvPr>
        </p:nvSpPr>
        <p:spPr/>
        <p:txBody>
          <a:bodyPr/>
          <a:lstStyle/>
          <a:p>
            <a:r>
              <a:rPr lang="en-CN" dirty="0">
                <a:solidFill>
                  <a:srgbClr val="00B0F0"/>
                </a:solidFill>
              </a:rPr>
              <a:t>Detection rate / True Positive Rate (TP)</a:t>
            </a:r>
            <a:r>
              <a:rPr lang="en-CN" dirty="0"/>
              <a:t> given that there is an intrusion,        how likely will the IDS correctly output an alert</a:t>
            </a:r>
          </a:p>
          <a:p>
            <a:endParaRPr lang="en-CN" dirty="0"/>
          </a:p>
          <a:p>
            <a:r>
              <a:rPr lang="en-CN" dirty="0"/>
              <a:t>False Negative Rate: FN = 1 - TP</a:t>
            </a:r>
          </a:p>
        </p:txBody>
      </p:sp>
    </p:spTree>
    <p:extLst>
      <p:ext uri="{BB962C8B-B14F-4D97-AF65-F5344CB8AC3E}">
        <p14:creationId xmlns:p14="http://schemas.microsoft.com/office/powerpoint/2010/main" val="1362581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6982C-07FB-3149-92E0-674C387B32F7}"/>
              </a:ext>
            </a:extLst>
          </p:cNvPr>
          <p:cNvSpPr>
            <a:spLocks noGrp="1"/>
          </p:cNvSpPr>
          <p:nvPr>
            <p:ph type="title"/>
          </p:nvPr>
        </p:nvSpPr>
        <p:spPr/>
        <p:txBody>
          <a:bodyPr/>
          <a:lstStyle/>
          <a:p>
            <a:r>
              <a:rPr lang="en-CN" dirty="0"/>
              <a:t>IDS Detection Accuracy</a:t>
            </a:r>
          </a:p>
        </p:txBody>
      </p:sp>
      <p:sp>
        <p:nvSpPr>
          <p:cNvPr id="3" name="Content Placeholder 2">
            <a:extLst>
              <a:ext uri="{FF2B5EF4-FFF2-40B4-BE49-F238E27FC236}">
                <a16:creationId xmlns:a16="http://schemas.microsoft.com/office/drawing/2014/main" id="{AE9BDC97-BED8-1243-AA7D-1E186EA2EC08}"/>
              </a:ext>
            </a:extLst>
          </p:cNvPr>
          <p:cNvSpPr>
            <a:spLocks noGrp="1"/>
          </p:cNvSpPr>
          <p:nvPr>
            <p:ph idx="1"/>
          </p:nvPr>
        </p:nvSpPr>
        <p:spPr/>
        <p:txBody>
          <a:bodyPr/>
          <a:lstStyle/>
          <a:p>
            <a:r>
              <a:rPr lang="en-CN" dirty="0">
                <a:solidFill>
                  <a:srgbClr val="FFC000"/>
                </a:solidFill>
              </a:rPr>
              <a:t>False Alarm / False Positive Rate (FP)</a:t>
            </a:r>
            <a:r>
              <a:rPr lang="en-CN" dirty="0"/>
              <a:t> given that there is no intrusion,        how likely is the IDS to falsely output an alert</a:t>
            </a:r>
          </a:p>
          <a:p>
            <a:endParaRPr lang="en-CN" dirty="0"/>
          </a:p>
          <a:p>
            <a:r>
              <a:rPr lang="en-CN" dirty="0"/>
              <a:t>True Negative Rate: TN = 1 - FP</a:t>
            </a:r>
          </a:p>
        </p:txBody>
      </p:sp>
    </p:spTree>
    <p:extLst>
      <p:ext uri="{BB962C8B-B14F-4D97-AF65-F5344CB8AC3E}">
        <p14:creationId xmlns:p14="http://schemas.microsoft.com/office/powerpoint/2010/main" val="341345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8359-7446-EA4B-830F-75C49B4DD23D}"/>
              </a:ext>
            </a:extLst>
          </p:cNvPr>
          <p:cNvSpPr>
            <a:spLocks noGrp="1"/>
          </p:cNvSpPr>
          <p:nvPr>
            <p:ph type="title"/>
          </p:nvPr>
        </p:nvSpPr>
        <p:spPr/>
        <p:txBody>
          <a:bodyPr/>
          <a:lstStyle/>
          <a:p>
            <a:r>
              <a:rPr lang="en-CN" dirty="0"/>
              <a:t>IDS vs Firewall</a:t>
            </a:r>
          </a:p>
        </p:txBody>
      </p:sp>
      <p:sp>
        <p:nvSpPr>
          <p:cNvPr id="3" name="Content Placeholder 2">
            <a:extLst>
              <a:ext uri="{FF2B5EF4-FFF2-40B4-BE49-F238E27FC236}">
                <a16:creationId xmlns:a16="http://schemas.microsoft.com/office/drawing/2014/main" id="{86559F41-B4F5-B241-B69D-9326E8D454B5}"/>
              </a:ext>
            </a:extLst>
          </p:cNvPr>
          <p:cNvSpPr>
            <a:spLocks noGrp="1"/>
          </p:cNvSpPr>
          <p:nvPr>
            <p:ph idx="1"/>
          </p:nvPr>
        </p:nvSpPr>
        <p:spPr/>
        <p:txBody>
          <a:bodyPr/>
          <a:lstStyle/>
          <a:p>
            <a:r>
              <a:rPr lang="en-CN" dirty="0">
                <a:solidFill>
                  <a:srgbClr val="00B0F0"/>
                </a:solidFill>
              </a:rPr>
              <a:t>Firewall supports active filtering</a:t>
            </a:r>
          </a:p>
          <a:p>
            <a:endParaRPr lang="en-CN" dirty="0"/>
          </a:p>
          <a:p>
            <a:r>
              <a:rPr lang="en-CN" dirty="0">
                <a:solidFill>
                  <a:srgbClr val="FFC000"/>
                </a:solidFill>
              </a:rPr>
              <a:t>IDS provides only passive monitoring</a:t>
            </a:r>
          </a:p>
        </p:txBody>
      </p:sp>
    </p:spTree>
    <p:extLst>
      <p:ext uri="{BB962C8B-B14F-4D97-AF65-F5344CB8AC3E}">
        <p14:creationId xmlns:p14="http://schemas.microsoft.com/office/powerpoint/2010/main" val="2664018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an IDS that filters attack?</a:t>
            </a:r>
          </a:p>
        </p:txBody>
      </p:sp>
    </p:spTree>
    <p:extLst>
      <p:ext uri="{BB962C8B-B14F-4D97-AF65-F5344CB8AC3E}">
        <p14:creationId xmlns:p14="http://schemas.microsoft.com/office/powerpoint/2010/main" val="173548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97CD-58DC-784A-84B6-488E534DE691}"/>
              </a:ext>
            </a:extLst>
          </p:cNvPr>
          <p:cNvSpPr>
            <a:spLocks noGrp="1"/>
          </p:cNvSpPr>
          <p:nvPr>
            <p:ph type="title"/>
          </p:nvPr>
        </p:nvSpPr>
        <p:spPr/>
        <p:txBody>
          <a:bodyPr/>
          <a:lstStyle/>
          <a:p>
            <a:r>
              <a:rPr lang="en-CN" dirty="0"/>
              <a:t>Service Control</a:t>
            </a:r>
          </a:p>
        </p:txBody>
      </p:sp>
      <p:sp>
        <p:nvSpPr>
          <p:cNvPr id="3" name="Content Placeholder 2">
            <a:extLst>
              <a:ext uri="{FF2B5EF4-FFF2-40B4-BE49-F238E27FC236}">
                <a16:creationId xmlns:a16="http://schemas.microsoft.com/office/drawing/2014/main" id="{759F1143-0D3C-4243-8226-E0A14BBE9327}"/>
              </a:ext>
            </a:extLst>
          </p:cNvPr>
          <p:cNvSpPr>
            <a:spLocks noGrp="1"/>
          </p:cNvSpPr>
          <p:nvPr>
            <p:ph idx="1"/>
          </p:nvPr>
        </p:nvSpPr>
        <p:spPr/>
        <p:txBody>
          <a:bodyPr/>
          <a:lstStyle/>
          <a:p>
            <a:r>
              <a:rPr lang="en-CN" dirty="0">
                <a:solidFill>
                  <a:srgbClr val="00B0F0"/>
                </a:solidFill>
              </a:rPr>
              <a:t>Service Control                           </a:t>
            </a:r>
            <a:r>
              <a:rPr lang="en-US" dirty="0"/>
              <a:t>d</a:t>
            </a:r>
            <a:r>
              <a:rPr lang="en-CN" dirty="0"/>
              <a:t>etermine service types that can be accessed, inbound or outbound</a:t>
            </a:r>
          </a:p>
        </p:txBody>
      </p:sp>
    </p:spTree>
    <p:extLst>
      <p:ext uri="{BB962C8B-B14F-4D97-AF65-F5344CB8AC3E}">
        <p14:creationId xmlns:p14="http://schemas.microsoft.com/office/powerpoint/2010/main" val="1834537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B5A3-2518-CB43-AC23-04AF0E02A2A9}"/>
              </a:ext>
            </a:extLst>
          </p:cNvPr>
          <p:cNvSpPr>
            <a:spLocks noGrp="1"/>
          </p:cNvSpPr>
          <p:nvPr>
            <p:ph type="title"/>
          </p:nvPr>
        </p:nvSpPr>
        <p:spPr/>
        <p:txBody>
          <a:bodyPr/>
          <a:lstStyle/>
          <a:p>
            <a:r>
              <a:rPr lang="en-CN" dirty="0"/>
              <a:t>IPS</a:t>
            </a:r>
          </a:p>
        </p:txBody>
      </p:sp>
      <p:sp>
        <p:nvSpPr>
          <p:cNvPr id="3" name="Content Placeholder 2">
            <a:extLst>
              <a:ext uri="{FF2B5EF4-FFF2-40B4-BE49-F238E27FC236}">
                <a16:creationId xmlns:a16="http://schemas.microsoft.com/office/drawing/2014/main" id="{CF10A706-1492-0C42-AC41-1ED158C8A141}"/>
              </a:ext>
            </a:extLst>
          </p:cNvPr>
          <p:cNvSpPr>
            <a:spLocks noGrp="1"/>
          </p:cNvSpPr>
          <p:nvPr>
            <p:ph idx="1"/>
          </p:nvPr>
        </p:nvSpPr>
        <p:spPr/>
        <p:txBody>
          <a:bodyPr/>
          <a:lstStyle/>
          <a:p>
            <a:r>
              <a:rPr lang="en-CN" dirty="0">
                <a:solidFill>
                  <a:srgbClr val="00B0F0"/>
                </a:solidFill>
              </a:rPr>
              <a:t>Intrusion Prevention System               </a:t>
            </a:r>
            <a:r>
              <a:rPr lang="en-CN" dirty="0"/>
              <a:t>an extension of IDS to attempt to block or prevent detected malicious activity</a:t>
            </a:r>
          </a:p>
          <a:p>
            <a:r>
              <a:rPr lang="en-US" dirty="0"/>
              <a:t>H</a:t>
            </a:r>
            <a:r>
              <a:rPr lang="en-CN" dirty="0"/>
              <a:t>ost-based, network-based, or distributed</a:t>
            </a:r>
          </a:p>
        </p:txBody>
      </p:sp>
    </p:spTree>
    <p:extLst>
      <p:ext uri="{BB962C8B-B14F-4D97-AF65-F5344CB8AC3E}">
        <p14:creationId xmlns:p14="http://schemas.microsoft.com/office/powerpoint/2010/main" val="1855393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B5A3-2518-CB43-AC23-04AF0E02A2A9}"/>
              </a:ext>
            </a:extLst>
          </p:cNvPr>
          <p:cNvSpPr>
            <a:spLocks noGrp="1"/>
          </p:cNvSpPr>
          <p:nvPr>
            <p:ph type="title"/>
          </p:nvPr>
        </p:nvSpPr>
        <p:spPr/>
        <p:txBody>
          <a:bodyPr/>
          <a:lstStyle/>
          <a:p>
            <a:r>
              <a:rPr lang="en-CN" dirty="0"/>
              <a:t>IPS</a:t>
            </a:r>
          </a:p>
        </p:txBody>
      </p:sp>
      <p:sp>
        <p:nvSpPr>
          <p:cNvPr id="3" name="Content Placeholder 2">
            <a:extLst>
              <a:ext uri="{FF2B5EF4-FFF2-40B4-BE49-F238E27FC236}">
                <a16:creationId xmlns:a16="http://schemas.microsoft.com/office/drawing/2014/main" id="{CF10A706-1492-0C42-AC41-1ED158C8A141}"/>
              </a:ext>
            </a:extLst>
          </p:cNvPr>
          <p:cNvSpPr>
            <a:spLocks noGrp="1"/>
          </p:cNvSpPr>
          <p:nvPr>
            <p:ph idx="1"/>
          </p:nvPr>
        </p:nvSpPr>
        <p:spPr/>
        <p:txBody>
          <a:bodyPr/>
          <a:lstStyle/>
          <a:p>
            <a:r>
              <a:rPr lang="en-US" dirty="0">
                <a:solidFill>
                  <a:srgbClr val="00B0F0"/>
                </a:solidFill>
              </a:rPr>
              <a:t>A</a:t>
            </a:r>
            <a:r>
              <a:rPr lang="en-CN" dirty="0">
                <a:solidFill>
                  <a:srgbClr val="00B0F0"/>
                </a:solidFill>
              </a:rPr>
              <a:t>nomaly detection</a:t>
            </a:r>
            <a:r>
              <a:rPr lang="en-CN" dirty="0"/>
              <a:t> to identify behavior different from legitimate users</a:t>
            </a:r>
          </a:p>
          <a:p>
            <a:r>
              <a:rPr lang="en-US" dirty="0">
                <a:solidFill>
                  <a:srgbClr val="00B0F0"/>
                </a:solidFill>
              </a:rPr>
              <a:t>Signature/heuristic detection </a:t>
            </a:r>
            <a:r>
              <a:rPr lang="en-US" dirty="0"/>
              <a:t>to </a:t>
            </a:r>
            <a:r>
              <a:rPr lang="en-US" altLang="zh-CN" dirty="0"/>
              <a:t>identify malicious behavior</a:t>
            </a:r>
            <a:endParaRPr lang="en-CN" dirty="0"/>
          </a:p>
        </p:txBody>
      </p:sp>
    </p:spTree>
    <p:extLst>
      <p:ext uri="{BB962C8B-B14F-4D97-AF65-F5344CB8AC3E}">
        <p14:creationId xmlns:p14="http://schemas.microsoft.com/office/powerpoint/2010/main" val="1881773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advanced traffic analysis?</a:t>
            </a:r>
          </a:p>
        </p:txBody>
      </p:sp>
    </p:spTree>
    <p:extLst>
      <p:ext uri="{BB962C8B-B14F-4D97-AF65-F5344CB8AC3E}">
        <p14:creationId xmlns:p14="http://schemas.microsoft.com/office/powerpoint/2010/main" val="7553580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D322-5411-DF40-BE47-85EAFFBC6EE7}"/>
              </a:ext>
            </a:extLst>
          </p:cNvPr>
          <p:cNvSpPr>
            <a:spLocks noGrp="1"/>
          </p:cNvSpPr>
          <p:nvPr>
            <p:ph type="title"/>
          </p:nvPr>
        </p:nvSpPr>
        <p:spPr/>
        <p:txBody>
          <a:bodyPr/>
          <a:lstStyle/>
          <a:p>
            <a:r>
              <a:rPr lang="en-CN" dirty="0"/>
              <a:t>Pattern Correlation</a:t>
            </a:r>
          </a:p>
        </p:txBody>
      </p:sp>
      <p:sp>
        <p:nvSpPr>
          <p:cNvPr id="3" name="Content Placeholder 2">
            <a:extLst>
              <a:ext uri="{FF2B5EF4-FFF2-40B4-BE49-F238E27FC236}">
                <a16:creationId xmlns:a16="http://schemas.microsoft.com/office/drawing/2014/main" id="{AFE62C3A-C72F-E547-B6AE-1FA8E0E74C91}"/>
              </a:ext>
            </a:extLst>
          </p:cNvPr>
          <p:cNvSpPr>
            <a:spLocks noGrp="1"/>
          </p:cNvSpPr>
          <p:nvPr>
            <p:ph idx="1"/>
          </p:nvPr>
        </p:nvSpPr>
        <p:spPr/>
        <p:txBody>
          <a:bodyPr/>
          <a:lstStyle/>
          <a:p>
            <a:r>
              <a:rPr lang="en-US" dirty="0"/>
              <a:t>P</a:t>
            </a:r>
            <a:r>
              <a:rPr lang="en-CN" dirty="0"/>
              <a:t>air users of secure messaging applications</a:t>
            </a:r>
          </a:p>
          <a:p>
            <a:endParaRPr lang="en-CN" dirty="0"/>
          </a:p>
        </p:txBody>
      </p:sp>
      <p:sp>
        <p:nvSpPr>
          <p:cNvPr id="4" name="TextBox 3">
            <a:extLst>
              <a:ext uri="{FF2B5EF4-FFF2-40B4-BE49-F238E27FC236}">
                <a16:creationId xmlns:a16="http://schemas.microsoft.com/office/drawing/2014/main" id="{B55CFAF2-34B6-3443-82F3-A779216880CE}"/>
              </a:ext>
            </a:extLst>
          </p:cNvPr>
          <p:cNvSpPr txBox="1">
            <a:spLocks noChangeArrowheads="1"/>
          </p:cNvSpPr>
          <p:nvPr/>
        </p:nvSpPr>
        <p:spPr bwMode="auto">
          <a:xfrm>
            <a:off x="0" y="5562600"/>
            <a:ext cx="9144000" cy="13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en-CN" sz="2000" dirty="0">
              <a:latin typeface="Arial" panose="020B0604020202020204" pitchFamily="34" charset="0"/>
            </a:endParaRPr>
          </a:p>
          <a:p>
            <a:pPr algn="r">
              <a:spcBef>
                <a:spcPct val="0"/>
              </a:spcBef>
              <a:buFontTx/>
              <a:buNone/>
            </a:pPr>
            <a:endParaRPr lang="en-US" altLang="en-CN" sz="2000" dirty="0">
              <a:latin typeface="Arial" panose="020B0604020202020204" pitchFamily="34" charset="0"/>
            </a:endParaRPr>
          </a:p>
          <a:p>
            <a:pPr algn="r">
              <a:spcBef>
                <a:spcPct val="0"/>
              </a:spcBef>
              <a:buFontTx/>
              <a:buNone/>
            </a:pPr>
            <a:r>
              <a:rPr lang="en-US" altLang="en-CN" sz="2000" dirty="0">
                <a:latin typeface="Arial" panose="020B0604020202020204" pitchFamily="34" charset="0"/>
                <a:hlinkClick r:id="rId2"/>
              </a:rPr>
              <a:t>https://www.ndss-symposium.org/ndss-paper/practical-traffic-analysis-attacks-on-secure-messaging-applications/</a:t>
            </a:r>
            <a:r>
              <a:rPr lang="en-US" altLang="en-CN" sz="2000" dirty="0">
                <a:latin typeface="Arial" panose="020B0604020202020204" pitchFamily="34" charset="0"/>
              </a:rPr>
              <a:t> </a:t>
            </a:r>
            <a:endParaRPr lang="en-US" altLang="zh-CN" sz="2000" dirty="0">
              <a:solidFill>
                <a:srgbClr val="00B0F0"/>
              </a:solidFill>
            </a:endParaRPr>
          </a:p>
        </p:txBody>
      </p:sp>
      <p:pic>
        <p:nvPicPr>
          <p:cNvPr id="5" name="Picture 4">
            <a:extLst>
              <a:ext uri="{FF2B5EF4-FFF2-40B4-BE49-F238E27FC236}">
                <a16:creationId xmlns:a16="http://schemas.microsoft.com/office/drawing/2014/main" id="{92799AD4-A813-9F43-873D-0CFDBAA5B89C}"/>
              </a:ext>
            </a:extLst>
          </p:cNvPr>
          <p:cNvPicPr>
            <a:picLocks noChangeAspect="1"/>
          </p:cNvPicPr>
          <p:nvPr/>
        </p:nvPicPr>
        <p:blipFill>
          <a:blip r:embed="rId3"/>
          <a:stretch>
            <a:fillRect/>
          </a:stretch>
        </p:blipFill>
        <p:spPr>
          <a:xfrm>
            <a:off x="0" y="2785762"/>
            <a:ext cx="9144000" cy="3157838"/>
          </a:xfrm>
          <a:prstGeom prst="rect">
            <a:avLst/>
          </a:prstGeom>
        </p:spPr>
      </p:pic>
    </p:spTree>
    <p:extLst>
      <p:ext uri="{BB962C8B-B14F-4D97-AF65-F5344CB8AC3E}">
        <p14:creationId xmlns:p14="http://schemas.microsoft.com/office/powerpoint/2010/main" val="2485273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BF8494-1212-5E47-B3C5-ED4264E6369F}"/>
              </a:ext>
            </a:extLst>
          </p:cNvPr>
          <p:cNvPicPr>
            <a:picLocks noChangeAspect="1"/>
          </p:cNvPicPr>
          <p:nvPr/>
        </p:nvPicPr>
        <p:blipFill>
          <a:blip r:embed="rId2"/>
          <a:stretch>
            <a:fillRect/>
          </a:stretch>
        </p:blipFill>
        <p:spPr>
          <a:xfrm>
            <a:off x="0" y="2785762"/>
            <a:ext cx="9144000" cy="3390632"/>
          </a:xfrm>
          <a:prstGeom prst="rect">
            <a:avLst/>
          </a:prstGeom>
        </p:spPr>
      </p:pic>
      <p:sp>
        <p:nvSpPr>
          <p:cNvPr id="2" name="Title 1">
            <a:extLst>
              <a:ext uri="{FF2B5EF4-FFF2-40B4-BE49-F238E27FC236}">
                <a16:creationId xmlns:a16="http://schemas.microsoft.com/office/drawing/2014/main" id="{DE46D322-5411-DF40-BE47-85EAFFBC6EE7}"/>
              </a:ext>
            </a:extLst>
          </p:cNvPr>
          <p:cNvSpPr>
            <a:spLocks noGrp="1"/>
          </p:cNvSpPr>
          <p:nvPr>
            <p:ph type="title"/>
          </p:nvPr>
        </p:nvSpPr>
        <p:spPr/>
        <p:txBody>
          <a:bodyPr/>
          <a:lstStyle/>
          <a:p>
            <a:r>
              <a:rPr lang="en-CN" dirty="0"/>
              <a:t>Pattern Correlation</a:t>
            </a:r>
          </a:p>
        </p:txBody>
      </p:sp>
      <p:sp>
        <p:nvSpPr>
          <p:cNvPr id="3" name="Content Placeholder 2">
            <a:extLst>
              <a:ext uri="{FF2B5EF4-FFF2-40B4-BE49-F238E27FC236}">
                <a16:creationId xmlns:a16="http://schemas.microsoft.com/office/drawing/2014/main" id="{AFE62C3A-C72F-E547-B6AE-1FA8E0E74C91}"/>
              </a:ext>
            </a:extLst>
          </p:cNvPr>
          <p:cNvSpPr>
            <a:spLocks noGrp="1"/>
          </p:cNvSpPr>
          <p:nvPr>
            <p:ph idx="1"/>
          </p:nvPr>
        </p:nvSpPr>
        <p:spPr/>
        <p:txBody>
          <a:bodyPr/>
          <a:lstStyle/>
          <a:p>
            <a:r>
              <a:rPr lang="en-US" dirty="0"/>
              <a:t>Secure messaging applications’ traffic features</a:t>
            </a:r>
            <a:endParaRPr lang="en-CN" dirty="0"/>
          </a:p>
          <a:p>
            <a:endParaRPr lang="en-CN" dirty="0"/>
          </a:p>
        </p:txBody>
      </p:sp>
      <p:sp>
        <p:nvSpPr>
          <p:cNvPr id="4" name="TextBox 3">
            <a:extLst>
              <a:ext uri="{FF2B5EF4-FFF2-40B4-BE49-F238E27FC236}">
                <a16:creationId xmlns:a16="http://schemas.microsoft.com/office/drawing/2014/main" id="{B55CFAF2-34B6-3443-82F3-A779216880CE}"/>
              </a:ext>
            </a:extLst>
          </p:cNvPr>
          <p:cNvSpPr txBox="1">
            <a:spLocks noChangeArrowheads="1"/>
          </p:cNvSpPr>
          <p:nvPr/>
        </p:nvSpPr>
        <p:spPr bwMode="auto">
          <a:xfrm>
            <a:off x="0" y="5562600"/>
            <a:ext cx="9144000" cy="13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en-CN" sz="2000" dirty="0">
              <a:latin typeface="Arial" panose="020B0604020202020204" pitchFamily="34" charset="0"/>
            </a:endParaRPr>
          </a:p>
          <a:p>
            <a:pPr algn="r">
              <a:spcBef>
                <a:spcPct val="0"/>
              </a:spcBef>
              <a:buFontTx/>
              <a:buNone/>
            </a:pPr>
            <a:endParaRPr lang="en-US" altLang="en-CN" sz="2000" dirty="0">
              <a:latin typeface="Arial" panose="020B0604020202020204" pitchFamily="34" charset="0"/>
            </a:endParaRPr>
          </a:p>
          <a:p>
            <a:pPr algn="r">
              <a:spcBef>
                <a:spcPct val="0"/>
              </a:spcBef>
              <a:buFontTx/>
              <a:buNone/>
            </a:pPr>
            <a:r>
              <a:rPr lang="en-US" altLang="en-CN" sz="2000" dirty="0">
                <a:latin typeface="Arial" panose="020B0604020202020204" pitchFamily="34" charset="0"/>
                <a:hlinkClick r:id="rId3"/>
              </a:rPr>
              <a:t>https://www.ndss-symposium.org/ndss-paper/practical-traffic-analysis-attacks-on-secure-messaging-applications/</a:t>
            </a:r>
            <a:r>
              <a:rPr lang="en-US" altLang="en-CN" sz="2000" dirty="0">
                <a:latin typeface="Arial" panose="020B0604020202020204" pitchFamily="34" charset="0"/>
              </a:rPr>
              <a:t> </a:t>
            </a:r>
            <a:endParaRPr lang="en-US" altLang="zh-CN" sz="2000" dirty="0">
              <a:solidFill>
                <a:srgbClr val="00B0F0"/>
              </a:solidFill>
            </a:endParaRPr>
          </a:p>
        </p:txBody>
      </p:sp>
    </p:spTree>
    <p:extLst>
      <p:ext uri="{BB962C8B-B14F-4D97-AF65-F5344CB8AC3E}">
        <p14:creationId xmlns:p14="http://schemas.microsoft.com/office/powerpoint/2010/main" val="2663918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D322-5411-DF40-BE47-85EAFFBC6EE7}"/>
              </a:ext>
            </a:extLst>
          </p:cNvPr>
          <p:cNvSpPr>
            <a:spLocks noGrp="1"/>
          </p:cNvSpPr>
          <p:nvPr>
            <p:ph type="title"/>
          </p:nvPr>
        </p:nvSpPr>
        <p:spPr/>
        <p:txBody>
          <a:bodyPr/>
          <a:lstStyle/>
          <a:p>
            <a:r>
              <a:rPr lang="en-CN" dirty="0"/>
              <a:t>Pattern Correlation</a:t>
            </a:r>
          </a:p>
        </p:txBody>
      </p:sp>
      <p:sp>
        <p:nvSpPr>
          <p:cNvPr id="3" name="Content Placeholder 2">
            <a:extLst>
              <a:ext uri="{FF2B5EF4-FFF2-40B4-BE49-F238E27FC236}">
                <a16:creationId xmlns:a16="http://schemas.microsoft.com/office/drawing/2014/main" id="{AFE62C3A-C72F-E547-B6AE-1FA8E0E74C91}"/>
              </a:ext>
            </a:extLst>
          </p:cNvPr>
          <p:cNvSpPr>
            <a:spLocks noGrp="1"/>
          </p:cNvSpPr>
          <p:nvPr>
            <p:ph idx="1"/>
          </p:nvPr>
        </p:nvSpPr>
        <p:spPr/>
        <p:txBody>
          <a:bodyPr/>
          <a:lstStyle/>
          <a:p>
            <a:r>
              <a:rPr lang="en-US" dirty="0"/>
              <a:t>event-based algorithm</a:t>
            </a:r>
            <a:endParaRPr lang="en-CN" dirty="0"/>
          </a:p>
          <a:p>
            <a:endParaRPr lang="en-CN" dirty="0"/>
          </a:p>
        </p:txBody>
      </p:sp>
      <p:sp>
        <p:nvSpPr>
          <p:cNvPr id="4" name="TextBox 3">
            <a:extLst>
              <a:ext uri="{FF2B5EF4-FFF2-40B4-BE49-F238E27FC236}">
                <a16:creationId xmlns:a16="http://schemas.microsoft.com/office/drawing/2014/main" id="{B55CFAF2-34B6-3443-82F3-A779216880CE}"/>
              </a:ext>
            </a:extLst>
          </p:cNvPr>
          <p:cNvSpPr txBox="1">
            <a:spLocks noChangeArrowheads="1"/>
          </p:cNvSpPr>
          <p:nvPr/>
        </p:nvSpPr>
        <p:spPr bwMode="auto">
          <a:xfrm>
            <a:off x="0" y="5562600"/>
            <a:ext cx="9144000" cy="13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en-CN" sz="2000" dirty="0">
              <a:latin typeface="Arial" panose="020B0604020202020204" pitchFamily="34" charset="0"/>
            </a:endParaRPr>
          </a:p>
          <a:p>
            <a:pPr algn="r">
              <a:spcBef>
                <a:spcPct val="0"/>
              </a:spcBef>
              <a:buFontTx/>
              <a:buNone/>
            </a:pPr>
            <a:endParaRPr lang="en-US" altLang="en-CN" sz="2000" dirty="0">
              <a:latin typeface="Arial" panose="020B0604020202020204" pitchFamily="34" charset="0"/>
            </a:endParaRPr>
          </a:p>
          <a:p>
            <a:pPr algn="r">
              <a:spcBef>
                <a:spcPct val="0"/>
              </a:spcBef>
              <a:buFontTx/>
              <a:buNone/>
            </a:pPr>
            <a:r>
              <a:rPr lang="en-US" altLang="en-CN" sz="2000" dirty="0">
                <a:latin typeface="Arial" panose="020B0604020202020204" pitchFamily="34" charset="0"/>
                <a:hlinkClick r:id="rId2"/>
              </a:rPr>
              <a:t>https://www.ndss-symposium.org/ndss-paper/practical-traffic-analysis-attacks-on-secure-messaging-applications/</a:t>
            </a:r>
            <a:r>
              <a:rPr lang="en-US" altLang="en-CN" sz="2000" dirty="0">
                <a:latin typeface="Arial" panose="020B0604020202020204" pitchFamily="34" charset="0"/>
              </a:rPr>
              <a:t> </a:t>
            </a:r>
            <a:endParaRPr lang="en-US" altLang="zh-CN" sz="2000" dirty="0">
              <a:solidFill>
                <a:srgbClr val="00B0F0"/>
              </a:solidFill>
            </a:endParaRPr>
          </a:p>
        </p:txBody>
      </p:sp>
      <p:pic>
        <p:nvPicPr>
          <p:cNvPr id="5" name="Picture 4">
            <a:extLst>
              <a:ext uri="{FF2B5EF4-FFF2-40B4-BE49-F238E27FC236}">
                <a16:creationId xmlns:a16="http://schemas.microsoft.com/office/drawing/2014/main" id="{C11D39DA-6634-F24A-AA19-308EDA655730}"/>
              </a:ext>
            </a:extLst>
          </p:cNvPr>
          <p:cNvPicPr>
            <a:picLocks noChangeAspect="1"/>
          </p:cNvPicPr>
          <p:nvPr/>
        </p:nvPicPr>
        <p:blipFill>
          <a:blip r:embed="rId3"/>
          <a:stretch>
            <a:fillRect/>
          </a:stretch>
        </p:blipFill>
        <p:spPr>
          <a:xfrm>
            <a:off x="838200" y="2123775"/>
            <a:ext cx="7772400" cy="4074082"/>
          </a:xfrm>
          <a:prstGeom prst="rect">
            <a:avLst/>
          </a:prstGeom>
        </p:spPr>
      </p:pic>
    </p:spTree>
    <p:extLst>
      <p:ext uri="{BB962C8B-B14F-4D97-AF65-F5344CB8AC3E}">
        <p14:creationId xmlns:p14="http://schemas.microsoft.com/office/powerpoint/2010/main" val="2783685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E62C3A-C72F-E547-B6AE-1FA8E0E74C91}"/>
              </a:ext>
            </a:extLst>
          </p:cNvPr>
          <p:cNvSpPr>
            <a:spLocks noGrp="1"/>
          </p:cNvSpPr>
          <p:nvPr>
            <p:ph idx="1"/>
          </p:nvPr>
        </p:nvSpPr>
        <p:spPr/>
        <p:txBody>
          <a:bodyPr/>
          <a:lstStyle/>
          <a:p>
            <a:r>
              <a:rPr lang="en-US" dirty="0"/>
              <a:t>shape-based algorithm</a:t>
            </a:r>
            <a:endParaRPr lang="en-CN" dirty="0"/>
          </a:p>
          <a:p>
            <a:endParaRPr lang="en-CN" dirty="0"/>
          </a:p>
        </p:txBody>
      </p:sp>
      <p:pic>
        <p:nvPicPr>
          <p:cNvPr id="6" name="Picture 5">
            <a:extLst>
              <a:ext uri="{FF2B5EF4-FFF2-40B4-BE49-F238E27FC236}">
                <a16:creationId xmlns:a16="http://schemas.microsoft.com/office/drawing/2014/main" id="{3EE7568E-6F4B-6D4F-8332-32784F78F512}"/>
              </a:ext>
            </a:extLst>
          </p:cNvPr>
          <p:cNvPicPr>
            <a:picLocks noChangeAspect="1"/>
          </p:cNvPicPr>
          <p:nvPr/>
        </p:nvPicPr>
        <p:blipFill>
          <a:blip r:embed="rId2"/>
          <a:stretch>
            <a:fillRect/>
          </a:stretch>
        </p:blipFill>
        <p:spPr>
          <a:xfrm>
            <a:off x="907200" y="2149200"/>
            <a:ext cx="7753296" cy="3986836"/>
          </a:xfrm>
          <a:prstGeom prst="rect">
            <a:avLst/>
          </a:prstGeom>
        </p:spPr>
      </p:pic>
      <p:sp>
        <p:nvSpPr>
          <p:cNvPr id="2" name="Title 1">
            <a:extLst>
              <a:ext uri="{FF2B5EF4-FFF2-40B4-BE49-F238E27FC236}">
                <a16:creationId xmlns:a16="http://schemas.microsoft.com/office/drawing/2014/main" id="{DE46D322-5411-DF40-BE47-85EAFFBC6EE7}"/>
              </a:ext>
            </a:extLst>
          </p:cNvPr>
          <p:cNvSpPr>
            <a:spLocks noGrp="1"/>
          </p:cNvSpPr>
          <p:nvPr>
            <p:ph type="title"/>
          </p:nvPr>
        </p:nvSpPr>
        <p:spPr/>
        <p:txBody>
          <a:bodyPr/>
          <a:lstStyle/>
          <a:p>
            <a:r>
              <a:rPr lang="en-CN" dirty="0"/>
              <a:t>Pattern Correlation</a:t>
            </a:r>
          </a:p>
        </p:txBody>
      </p:sp>
      <p:sp>
        <p:nvSpPr>
          <p:cNvPr id="4" name="TextBox 3">
            <a:extLst>
              <a:ext uri="{FF2B5EF4-FFF2-40B4-BE49-F238E27FC236}">
                <a16:creationId xmlns:a16="http://schemas.microsoft.com/office/drawing/2014/main" id="{B55CFAF2-34B6-3443-82F3-A779216880CE}"/>
              </a:ext>
            </a:extLst>
          </p:cNvPr>
          <p:cNvSpPr txBox="1">
            <a:spLocks noChangeArrowheads="1"/>
          </p:cNvSpPr>
          <p:nvPr/>
        </p:nvSpPr>
        <p:spPr bwMode="auto">
          <a:xfrm>
            <a:off x="0" y="5562600"/>
            <a:ext cx="9144000" cy="13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en-CN" sz="2000" dirty="0">
              <a:latin typeface="Arial" panose="020B0604020202020204" pitchFamily="34" charset="0"/>
            </a:endParaRPr>
          </a:p>
          <a:p>
            <a:pPr algn="r">
              <a:spcBef>
                <a:spcPct val="0"/>
              </a:spcBef>
              <a:buFontTx/>
              <a:buNone/>
            </a:pPr>
            <a:endParaRPr lang="en-US" altLang="en-CN" sz="2000" dirty="0">
              <a:latin typeface="Arial" panose="020B0604020202020204" pitchFamily="34" charset="0"/>
            </a:endParaRPr>
          </a:p>
          <a:p>
            <a:pPr algn="r">
              <a:spcBef>
                <a:spcPct val="0"/>
              </a:spcBef>
              <a:buFontTx/>
              <a:buNone/>
            </a:pPr>
            <a:r>
              <a:rPr lang="en-US" altLang="en-CN" sz="2000" dirty="0">
                <a:latin typeface="Arial" panose="020B0604020202020204" pitchFamily="34" charset="0"/>
                <a:hlinkClick r:id="rId3"/>
              </a:rPr>
              <a:t>https://www.ndss-symposium.org/ndss-paper/practical-traffic-analysis-attacks-on-secure-messaging-applications/</a:t>
            </a:r>
            <a:r>
              <a:rPr lang="en-US" altLang="en-CN" sz="2000" dirty="0">
                <a:latin typeface="Arial" panose="020B0604020202020204" pitchFamily="34" charset="0"/>
              </a:rPr>
              <a:t> </a:t>
            </a:r>
            <a:endParaRPr lang="en-US" altLang="zh-CN" sz="2000" dirty="0">
              <a:solidFill>
                <a:srgbClr val="00B0F0"/>
              </a:solidFill>
            </a:endParaRPr>
          </a:p>
        </p:txBody>
      </p:sp>
    </p:spTree>
    <p:extLst>
      <p:ext uri="{BB962C8B-B14F-4D97-AF65-F5344CB8AC3E}">
        <p14:creationId xmlns:p14="http://schemas.microsoft.com/office/powerpoint/2010/main" val="1901535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AAA05-90AE-5E45-8A20-BB036B3B15EB}"/>
              </a:ext>
            </a:extLst>
          </p:cNvPr>
          <p:cNvSpPr>
            <a:spLocks noGrp="1"/>
          </p:cNvSpPr>
          <p:nvPr>
            <p:ph type="title"/>
          </p:nvPr>
        </p:nvSpPr>
        <p:spPr/>
        <p:txBody>
          <a:bodyPr/>
          <a:lstStyle/>
          <a:p>
            <a:r>
              <a:rPr lang="en-CN" dirty="0"/>
              <a:t>Learning…for sure</a:t>
            </a:r>
          </a:p>
        </p:txBody>
      </p:sp>
      <p:sp>
        <p:nvSpPr>
          <p:cNvPr id="3" name="Content Placeholder 2">
            <a:extLst>
              <a:ext uri="{FF2B5EF4-FFF2-40B4-BE49-F238E27FC236}">
                <a16:creationId xmlns:a16="http://schemas.microsoft.com/office/drawing/2014/main" id="{67D70B6E-F00E-0F47-BA02-776EBB7D5721}"/>
              </a:ext>
            </a:extLst>
          </p:cNvPr>
          <p:cNvSpPr>
            <a:spLocks noGrp="1"/>
          </p:cNvSpPr>
          <p:nvPr>
            <p:ph idx="1"/>
          </p:nvPr>
        </p:nvSpPr>
        <p:spPr/>
        <p:txBody>
          <a:bodyPr/>
          <a:lstStyle/>
          <a:p>
            <a:r>
              <a:rPr lang="en-US" dirty="0"/>
              <a:t>M</a:t>
            </a:r>
            <a:r>
              <a:rPr lang="en-CN" dirty="0"/>
              <a:t>achine</a:t>
            </a:r>
            <a:r>
              <a:rPr lang="zh-CN" altLang="en-US" dirty="0"/>
              <a:t> </a:t>
            </a:r>
            <a:r>
              <a:rPr lang="en-US" altLang="zh-CN" dirty="0"/>
              <a:t>learning</a:t>
            </a:r>
          </a:p>
          <a:p>
            <a:r>
              <a:rPr lang="en-US" dirty="0"/>
              <a:t>Deep learning</a:t>
            </a:r>
            <a:endParaRPr lang="en-CN" dirty="0"/>
          </a:p>
        </p:txBody>
      </p:sp>
      <p:pic>
        <p:nvPicPr>
          <p:cNvPr id="22530" name="Picture 2">
            <a:extLst>
              <a:ext uri="{FF2B5EF4-FFF2-40B4-BE49-F238E27FC236}">
                <a16:creationId xmlns:a16="http://schemas.microsoft.com/office/drawing/2014/main" id="{11C3C81C-6ED7-1C4E-A705-D4C73E36D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600" y="2880000"/>
            <a:ext cx="6705600" cy="36100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a:extLst>
              <a:ext uri="{FF2B5EF4-FFF2-40B4-BE49-F238E27FC236}">
                <a16:creationId xmlns:a16="http://schemas.microsoft.com/office/drawing/2014/main" id="{42FEB5DE-8789-074D-A6D0-F807CCC87178}"/>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en-CN" sz="2000" dirty="0">
              <a:latin typeface="Arial" panose="020B0604020202020204" pitchFamily="34" charset="0"/>
            </a:endParaRPr>
          </a:p>
          <a:p>
            <a:pPr algn="r">
              <a:spcBef>
                <a:spcPct val="0"/>
              </a:spcBef>
              <a:buFontTx/>
              <a:buNone/>
            </a:pPr>
            <a:endParaRPr lang="en-US" altLang="en-CN" sz="2000" dirty="0">
              <a:latin typeface="Arial" panose="020B0604020202020204" pitchFamily="34" charset="0"/>
            </a:endParaRPr>
          </a:p>
          <a:p>
            <a:pPr algn="r">
              <a:spcBef>
                <a:spcPct val="0"/>
              </a:spcBef>
              <a:buFontTx/>
              <a:buNone/>
            </a:pPr>
            <a:r>
              <a:rPr lang="en-US" altLang="en-CN" sz="2000" dirty="0">
                <a:latin typeface="Arial" panose="020B0604020202020204" pitchFamily="34" charset="0"/>
                <a:hlinkClick r:id="rId3"/>
              </a:rPr>
              <a:t>https://link.springer.com/article/10.1007/s12243-020-00770-7</a:t>
            </a:r>
            <a:r>
              <a:rPr lang="en-US" altLang="en-CN" sz="2000" dirty="0">
                <a:latin typeface="Arial" panose="020B0604020202020204" pitchFamily="34" charset="0"/>
              </a:rPr>
              <a:t> </a:t>
            </a:r>
            <a:endParaRPr lang="en-US" altLang="zh-CN" sz="2000" dirty="0">
              <a:solidFill>
                <a:srgbClr val="00B0F0"/>
              </a:solidFill>
            </a:endParaRPr>
          </a:p>
        </p:txBody>
      </p:sp>
    </p:spTree>
    <p:extLst>
      <p:ext uri="{BB962C8B-B14F-4D97-AF65-F5344CB8AC3E}">
        <p14:creationId xmlns:p14="http://schemas.microsoft.com/office/powerpoint/2010/main" val="328145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448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how to evade analysis?</a:t>
            </a:r>
          </a:p>
        </p:txBody>
      </p:sp>
    </p:spTree>
    <p:extLst>
      <p:ext uri="{BB962C8B-B14F-4D97-AF65-F5344CB8AC3E}">
        <p14:creationId xmlns:p14="http://schemas.microsoft.com/office/powerpoint/2010/main" val="998825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448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hide traffic pattern</a:t>
            </a:r>
          </a:p>
        </p:txBody>
      </p:sp>
    </p:spTree>
    <p:extLst>
      <p:ext uri="{BB962C8B-B14F-4D97-AF65-F5344CB8AC3E}">
        <p14:creationId xmlns:p14="http://schemas.microsoft.com/office/powerpoint/2010/main" val="266899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97CD-58DC-784A-84B6-488E534DE691}"/>
              </a:ext>
            </a:extLst>
          </p:cNvPr>
          <p:cNvSpPr>
            <a:spLocks noGrp="1"/>
          </p:cNvSpPr>
          <p:nvPr>
            <p:ph type="title"/>
          </p:nvPr>
        </p:nvSpPr>
        <p:spPr/>
        <p:txBody>
          <a:bodyPr/>
          <a:lstStyle/>
          <a:p>
            <a:r>
              <a:rPr lang="en-CN" dirty="0"/>
              <a:t>Service Control</a:t>
            </a:r>
          </a:p>
        </p:txBody>
      </p:sp>
      <p:sp>
        <p:nvSpPr>
          <p:cNvPr id="3" name="Content Placeholder 2">
            <a:extLst>
              <a:ext uri="{FF2B5EF4-FFF2-40B4-BE49-F238E27FC236}">
                <a16:creationId xmlns:a16="http://schemas.microsoft.com/office/drawing/2014/main" id="{759F1143-0D3C-4243-8226-E0A14BBE9327}"/>
              </a:ext>
            </a:extLst>
          </p:cNvPr>
          <p:cNvSpPr>
            <a:spLocks noGrp="1"/>
          </p:cNvSpPr>
          <p:nvPr>
            <p:ph idx="1"/>
          </p:nvPr>
        </p:nvSpPr>
        <p:spPr/>
        <p:txBody>
          <a:bodyPr/>
          <a:lstStyle/>
          <a:p>
            <a:r>
              <a:rPr lang="en-CN" dirty="0">
                <a:solidFill>
                  <a:srgbClr val="00B0F0"/>
                </a:solidFill>
              </a:rPr>
              <a:t>Service Control                           </a:t>
            </a:r>
            <a:r>
              <a:rPr lang="en-US" dirty="0"/>
              <a:t>d</a:t>
            </a:r>
            <a:r>
              <a:rPr lang="en-CN" dirty="0"/>
              <a:t>etermine service types that can be accessed, inbound or outbound</a:t>
            </a:r>
          </a:p>
          <a:p>
            <a:r>
              <a:rPr lang="en-US" dirty="0"/>
              <a:t>F</a:t>
            </a:r>
            <a:r>
              <a:rPr lang="en-CN" dirty="0"/>
              <a:t>ilter traffic on the basis of IP address, protocol, or port number</a:t>
            </a:r>
          </a:p>
          <a:p>
            <a:r>
              <a:rPr lang="en-CN" dirty="0"/>
              <a:t>Provide proxy software that receives and interprets each service requet before passing it on</a:t>
            </a:r>
          </a:p>
          <a:p>
            <a:r>
              <a:rPr lang="en-US" dirty="0"/>
              <a:t>H</a:t>
            </a:r>
            <a:r>
              <a:rPr lang="en-CN" dirty="0"/>
              <a:t>ost the server software itself, such as Web or Email service</a:t>
            </a:r>
          </a:p>
        </p:txBody>
      </p:sp>
    </p:spTree>
    <p:extLst>
      <p:ext uri="{BB962C8B-B14F-4D97-AF65-F5344CB8AC3E}">
        <p14:creationId xmlns:p14="http://schemas.microsoft.com/office/powerpoint/2010/main" val="923026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EE1-7A44-B14B-8574-CE54C5352210}"/>
              </a:ext>
            </a:extLst>
          </p:cNvPr>
          <p:cNvSpPr>
            <a:spLocks noGrp="1"/>
          </p:cNvSpPr>
          <p:nvPr>
            <p:ph type="title"/>
          </p:nvPr>
        </p:nvSpPr>
        <p:spPr/>
        <p:txBody>
          <a:bodyPr/>
          <a:lstStyle/>
          <a:p>
            <a:r>
              <a:rPr lang="en-US" dirty="0"/>
              <a:t>T</a:t>
            </a:r>
            <a:r>
              <a:rPr lang="en-CN" dirty="0"/>
              <a:t>raffic Obfuscation</a:t>
            </a:r>
          </a:p>
        </p:txBody>
      </p:sp>
      <p:sp>
        <p:nvSpPr>
          <p:cNvPr id="3" name="Content Placeholder 2">
            <a:extLst>
              <a:ext uri="{FF2B5EF4-FFF2-40B4-BE49-F238E27FC236}">
                <a16:creationId xmlns:a16="http://schemas.microsoft.com/office/drawing/2014/main" id="{9987F85D-8689-A14D-9367-79DB2660C99F}"/>
              </a:ext>
            </a:extLst>
          </p:cNvPr>
          <p:cNvSpPr>
            <a:spLocks noGrp="1"/>
          </p:cNvSpPr>
          <p:nvPr>
            <p:ph idx="1"/>
          </p:nvPr>
        </p:nvSpPr>
        <p:spPr/>
        <p:txBody>
          <a:bodyPr/>
          <a:lstStyle/>
          <a:p>
            <a:r>
              <a:rPr lang="en-US" dirty="0"/>
              <a:t>E</a:t>
            </a:r>
            <a:r>
              <a:rPr lang="en-CN" dirty="0"/>
              <a:t>ncrypt traffic to hide payloads</a:t>
            </a:r>
          </a:p>
          <a:p>
            <a:r>
              <a:rPr lang="en-US" dirty="0"/>
              <a:t>U</a:t>
            </a:r>
            <a:r>
              <a:rPr lang="en-CN" dirty="0"/>
              <a:t>se proxy to hide entire packets</a:t>
            </a:r>
          </a:p>
          <a:p>
            <a:r>
              <a:rPr lang="en-US" dirty="0"/>
              <a:t>Introduce noise traffic to hide patterns</a:t>
            </a:r>
          </a:p>
          <a:p>
            <a:endParaRPr lang="en-CN" dirty="0"/>
          </a:p>
        </p:txBody>
      </p:sp>
    </p:spTree>
    <p:extLst>
      <p:ext uri="{BB962C8B-B14F-4D97-AF65-F5344CB8AC3E}">
        <p14:creationId xmlns:p14="http://schemas.microsoft.com/office/powerpoint/2010/main" val="17617837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90F4-6B86-A649-AF25-BC10097719BB}"/>
              </a:ext>
            </a:extLst>
          </p:cNvPr>
          <p:cNvSpPr>
            <a:spLocks noGrp="1"/>
          </p:cNvSpPr>
          <p:nvPr>
            <p:ph type="title"/>
          </p:nvPr>
        </p:nvSpPr>
        <p:spPr/>
        <p:txBody>
          <a:bodyPr/>
          <a:lstStyle/>
          <a:p>
            <a:r>
              <a:rPr lang="en-US" dirty="0"/>
              <a:t>d</a:t>
            </a:r>
            <a:r>
              <a:rPr lang="en-CN" dirty="0"/>
              <a:t>itto</a:t>
            </a:r>
          </a:p>
        </p:txBody>
      </p:sp>
      <p:sp>
        <p:nvSpPr>
          <p:cNvPr id="3" name="Content Placeholder 2">
            <a:extLst>
              <a:ext uri="{FF2B5EF4-FFF2-40B4-BE49-F238E27FC236}">
                <a16:creationId xmlns:a16="http://schemas.microsoft.com/office/drawing/2014/main" id="{89B03DEA-3E8C-7A41-ABBD-6321EB57E3D2}"/>
              </a:ext>
            </a:extLst>
          </p:cNvPr>
          <p:cNvSpPr>
            <a:spLocks noGrp="1"/>
          </p:cNvSpPr>
          <p:nvPr>
            <p:ph idx="1"/>
          </p:nvPr>
        </p:nvSpPr>
        <p:spPr/>
        <p:txBody>
          <a:bodyPr/>
          <a:lstStyle/>
          <a:p>
            <a:r>
              <a:rPr lang="en-US" altLang="zh-CN" dirty="0"/>
              <a:t>Obfuscate packet size by padding</a:t>
            </a:r>
          </a:p>
          <a:p>
            <a:r>
              <a:rPr lang="en-US" dirty="0"/>
              <a:t>Obfuscate transmission interval by dummy packets</a:t>
            </a:r>
            <a:endParaRPr lang="en-CN" dirty="0"/>
          </a:p>
        </p:txBody>
      </p:sp>
      <p:pic>
        <p:nvPicPr>
          <p:cNvPr id="4" name="Picture 3">
            <a:extLst>
              <a:ext uri="{FF2B5EF4-FFF2-40B4-BE49-F238E27FC236}">
                <a16:creationId xmlns:a16="http://schemas.microsoft.com/office/drawing/2014/main" id="{075E6790-84CC-0F4B-A9C1-D0DEC0BBDA9A}"/>
              </a:ext>
            </a:extLst>
          </p:cNvPr>
          <p:cNvPicPr>
            <a:picLocks noChangeAspect="1"/>
          </p:cNvPicPr>
          <p:nvPr/>
        </p:nvPicPr>
        <p:blipFill>
          <a:blip r:embed="rId2"/>
          <a:stretch>
            <a:fillRect/>
          </a:stretch>
        </p:blipFill>
        <p:spPr>
          <a:xfrm>
            <a:off x="0" y="3352800"/>
            <a:ext cx="9144000" cy="2273831"/>
          </a:xfrm>
          <a:prstGeom prst="rect">
            <a:avLst/>
          </a:prstGeom>
        </p:spPr>
      </p:pic>
      <p:sp>
        <p:nvSpPr>
          <p:cNvPr id="5" name="TextBox 3">
            <a:extLst>
              <a:ext uri="{FF2B5EF4-FFF2-40B4-BE49-F238E27FC236}">
                <a16:creationId xmlns:a16="http://schemas.microsoft.com/office/drawing/2014/main" id="{45869341-65E5-7D40-A9EE-834CC9A2D5AF}"/>
              </a:ext>
            </a:extLst>
          </p:cNvPr>
          <p:cNvSpPr txBox="1">
            <a:spLocks noChangeArrowheads="1"/>
          </p:cNvSpPr>
          <p:nvPr/>
        </p:nvSpPr>
        <p:spPr bwMode="auto">
          <a:xfrm>
            <a:off x="0" y="5868988"/>
            <a:ext cx="9144000"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en-CN" sz="2000" dirty="0">
              <a:latin typeface="Arial" panose="020B0604020202020204" pitchFamily="34" charset="0"/>
            </a:endParaRPr>
          </a:p>
          <a:p>
            <a:pPr algn="r">
              <a:spcBef>
                <a:spcPct val="0"/>
              </a:spcBef>
              <a:buFontTx/>
              <a:buNone/>
            </a:pPr>
            <a:endParaRPr lang="en-US" altLang="en-CN" sz="2000" dirty="0">
              <a:latin typeface="Arial" panose="020B0604020202020204" pitchFamily="34" charset="0"/>
            </a:endParaRPr>
          </a:p>
          <a:p>
            <a:pPr algn="r">
              <a:spcBef>
                <a:spcPct val="0"/>
              </a:spcBef>
              <a:buFontTx/>
              <a:buNone/>
            </a:pPr>
            <a:r>
              <a:rPr lang="en-US" altLang="en-CN" sz="2000" dirty="0">
                <a:latin typeface="Arial" panose="020B0604020202020204" pitchFamily="34" charset="0"/>
                <a:hlinkClick r:id="rId3"/>
              </a:rPr>
              <a:t>https://www.roland-meier.ch/files/roland-meier_ditto_ndss22.pdf</a:t>
            </a:r>
            <a:r>
              <a:rPr lang="en-US" altLang="en-CN" sz="2000" dirty="0">
                <a:latin typeface="Arial" panose="020B0604020202020204" pitchFamily="34" charset="0"/>
              </a:rPr>
              <a:t> </a:t>
            </a:r>
            <a:endParaRPr lang="en-US" altLang="zh-CN" sz="2000" dirty="0">
              <a:solidFill>
                <a:srgbClr val="00B0F0"/>
              </a:solidFill>
            </a:endParaRPr>
          </a:p>
        </p:txBody>
      </p:sp>
    </p:spTree>
    <p:extLst>
      <p:ext uri="{BB962C8B-B14F-4D97-AF65-F5344CB8AC3E}">
        <p14:creationId xmlns:p14="http://schemas.microsoft.com/office/powerpoint/2010/main" val="1846034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how to detect evasion?</a:t>
            </a:r>
          </a:p>
        </p:txBody>
      </p:sp>
    </p:spTree>
    <p:extLst>
      <p:ext uri="{BB962C8B-B14F-4D97-AF65-F5344CB8AC3E}">
        <p14:creationId xmlns:p14="http://schemas.microsoft.com/office/powerpoint/2010/main" val="1665850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more advanced analysis</a:t>
            </a:r>
          </a:p>
        </p:txBody>
      </p:sp>
    </p:spTree>
    <p:extLst>
      <p:ext uri="{BB962C8B-B14F-4D97-AF65-F5344CB8AC3E}">
        <p14:creationId xmlns:p14="http://schemas.microsoft.com/office/powerpoint/2010/main" val="483916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569A-8743-0F4A-BB16-ADBFD0538AB4}"/>
              </a:ext>
            </a:extLst>
          </p:cNvPr>
          <p:cNvSpPr>
            <a:spLocks noGrp="1"/>
          </p:cNvSpPr>
          <p:nvPr>
            <p:ph type="title"/>
          </p:nvPr>
        </p:nvSpPr>
        <p:spPr/>
        <p:txBody>
          <a:bodyPr/>
          <a:lstStyle/>
          <a:p>
            <a:r>
              <a:rPr lang="en-CN" dirty="0"/>
              <a:t>Active Probing</a:t>
            </a:r>
          </a:p>
        </p:txBody>
      </p:sp>
      <p:sp>
        <p:nvSpPr>
          <p:cNvPr id="3" name="Content Placeholder 2">
            <a:extLst>
              <a:ext uri="{FF2B5EF4-FFF2-40B4-BE49-F238E27FC236}">
                <a16:creationId xmlns:a16="http://schemas.microsoft.com/office/drawing/2014/main" id="{843DB192-814D-1E41-9010-2EA8FD04DED4}"/>
              </a:ext>
            </a:extLst>
          </p:cNvPr>
          <p:cNvSpPr>
            <a:spLocks noGrp="1"/>
          </p:cNvSpPr>
          <p:nvPr>
            <p:ph idx="1"/>
          </p:nvPr>
        </p:nvSpPr>
        <p:spPr/>
        <p:txBody>
          <a:bodyPr/>
          <a:lstStyle/>
          <a:p>
            <a:r>
              <a:rPr lang="en-US" dirty="0"/>
              <a:t>Suspicious of a host using malicious software?</a:t>
            </a:r>
            <a:endParaRPr lang="en-CN" dirty="0"/>
          </a:p>
          <a:p>
            <a:endParaRPr lang="en-CN" dirty="0"/>
          </a:p>
        </p:txBody>
      </p:sp>
    </p:spTree>
    <p:extLst>
      <p:ext uri="{BB962C8B-B14F-4D97-AF65-F5344CB8AC3E}">
        <p14:creationId xmlns:p14="http://schemas.microsoft.com/office/powerpoint/2010/main" val="4157771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569A-8743-0F4A-BB16-ADBFD0538AB4}"/>
              </a:ext>
            </a:extLst>
          </p:cNvPr>
          <p:cNvSpPr>
            <a:spLocks noGrp="1"/>
          </p:cNvSpPr>
          <p:nvPr>
            <p:ph type="title"/>
          </p:nvPr>
        </p:nvSpPr>
        <p:spPr/>
        <p:txBody>
          <a:bodyPr/>
          <a:lstStyle/>
          <a:p>
            <a:r>
              <a:rPr lang="en-CN" dirty="0"/>
              <a:t>Active Probing</a:t>
            </a:r>
          </a:p>
        </p:txBody>
      </p:sp>
      <p:sp>
        <p:nvSpPr>
          <p:cNvPr id="3" name="Content Placeholder 2">
            <a:extLst>
              <a:ext uri="{FF2B5EF4-FFF2-40B4-BE49-F238E27FC236}">
                <a16:creationId xmlns:a16="http://schemas.microsoft.com/office/drawing/2014/main" id="{843DB192-814D-1E41-9010-2EA8FD04DED4}"/>
              </a:ext>
            </a:extLst>
          </p:cNvPr>
          <p:cNvSpPr>
            <a:spLocks noGrp="1"/>
          </p:cNvSpPr>
          <p:nvPr>
            <p:ph idx="1"/>
          </p:nvPr>
        </p:nvSpPr>
        <p:spPr/>
        <p:txBody>
          <a:bodyPr/>
          <a:lstStyle/>
          <a:p>
            <a:r>
              <a:rPr lang="en-US" dirty="0"/>
              <a:t>Suspicious of a host using a certain software (e.g., </a:t>
            </a:r>
            <a:r>
              <a:rPr lang="en-US" dirty="0" err="1"/>
              <a:t>cryptomining</a:t>
            </a:r>
            <a:r>
              <a:rPr lang="en-US" dirty="0"/>
              <a:t>)?</a:t>
            </a:r>
          </a:p>
          <a:p>
            <a:endParaRPr lang="en-US" dirty="0"/>
          </a:p>
          <a:p>
            <a:r>
              <a:rPr lang="en-US" dirty="0"/>
              <a:t>Send a probe (e.g., to a specific port) under the protocol of the software</a:t>
            </a:r>
          </a:p>
          <a:p>
            <a:r>
              <a:rPr lang="en-US" dirty="0"/>
              <a:t>See if the probed host responds as expected </a:t>
            </a:r>
            <a:endParaRPr lang="en-CN" dirty="0"/>
          </a:p>
          <a:p>
            <a:endParaRPr lang="en-CN" dirty="0"/>
          </a:p>
        </p:txBody>
      </p:sp>
    </p:spTree>
    <p:extLst>
      <p:ext uri="{BB962C8B-B14F-4D97-AF65-F5344CB8AC3E}">
        <p14:creationId xmlns:p14="http://schemas.microsoft.com/office/powerpoint/2010/main" val="11280912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2877DAC-BD3B-504B-8C7C-45753458E690}"/>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400" b="1" dirty="0">
                <a:solidFill>
                  <a:schemeClr val="tx2"/>
                </a:solidFill>
              </a:rPr>
              <a:t>more ideas?</a:t>
            </a:r>
          </a:p>
        </p:txBody>
      </p:sp>
    </p:spTree>
    <p:extLst>
      <p:ext uri="{BB962C8B-B14F-4D97-AF65-F5344CB8AC3E}">
        <p14:creationId xmlns:p14="http://schemas.microsoft.com/office/powerpoint/2010/main" val="38234025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a:extLst>
              <a:ext uri="{FF2B5EF4-FFF2-40B4-BE49-F238E27FC236}">
                <a16:creationId xmlns:a16="http://schemas.microsoft.com/office/drawing/2014/main" id="{17FE0F8F-2C31-0447-AEC1-570C447A878D}"/>
              </a:ext>
            </a:extLst>
          </p:cNvPr>
          <p:cNvSpPr>
            <a:spLocks noGrp="1" noChangeArrowheads="1"/>
          </p:cNvSpPr>
          <p:nvPr>
            <p:ph type="title"/>
          </p:nvPr>
        </p:nvSpPr>
        <p:spPr>
          <a:xfrm>
            <a:off x="0" y="2590800"/>
            <a:ext cx="9144000" cy="1143000"/>
          </a:xfrm>
        </p:spPr>
        <p:txBody>
          <a:bodyPr/>
          <a:lstStyle/>
          <a:p>
            <a:pPr eaLnBrk="1" hangingPunct="1"/>
            <a:r>
              <a:rPr lang="en-US" altLang="zh-CN" sz="9600">
                <a:solidFill>
                  <a:srgbClr val="00B0F0"/>
                </a:solidFill>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1">
            <a:extLst>
              <a:ext uri="{FF2B5EF4-FFF2-40B4-BE49-F238E27FC236}">
                <a16:creationId xmlns:a16="http://schemas.microsoft.com/office/drawing/2014/main" id="{F1A9F809-F432-B644-A5FC-88D177744643}"/>
              </a:ext>
            </a:extLst>
          </p:cNvPr>
          <p:cNvSpPr>
            <a:spLocks noGrp="1" noChangeArrowheads="1"/>
          </p:cNvSpPr>
          <p:nvPr>
            <p:ph type="title"/>
          </p:nvPr>
        </p:nvSpPr>
        <p:spPr/>
        <p:txBody>
          <a:bodyPr/>
          <a:lstStyle/>
          <a:p>
            <a:r>
              <a:rPr lang="en-US" altLang="zh-CN">
                <a:solidFill>
                  <a:srgbClr val="00B0F0"/>
                </a:solidFill>
              </a:rPr>
              <a:t>Readings</a:t>
            </a:r>
            <a:endParaRPr lang="zh-CN" altLang="en-US">
              <a:solidFill>
                <a:srgbClr val="00B0F0"/>
              </a:solidFill>
            </a:endParaRPr>
          </a:p>
        </p:txBody>
      </p:sp>
      <p:sp>
        <p:nvSpPr>
          <p:cNvPr id="152578" name="内容占位符 2">
            <a:extLst>
              <a:ext uri="{FF2B5EF4-FFF2-40B4-BE49-F238E27FC236}">
                <a16:creationId xmlns:a16="http://schemas.microsoft.com/office/drawing/2014/main" id="{57D5826C-4822-F041-9B84-C4B671A90492}"/>
              </a:ext>
            </a:extLst>
          </p:cNvPr>
          <p:cNvSpPr>
            <a:spLocks noGrp="1" noChangeArrowheads="1"/>
          </p:cNvSpPr>
          <p:nvPr>
            <p:ph idx="1"/>
          </p:nvPr>
        </p:nvSpPr>
        <p:spPr/>
        <p:txBody>
          <a:bodyPr/>
          <a:lstStyle/>
          <a:p>
            <a:r>
              <a:rPr lang="en-US" altLang="zh-CN" dirty="0">
                <a:hlinkClick r:id="rId2"/>
              </a:rPr>
              <a:t>Cryptography and Network Security: Principles and Practice</a:t>
            </a:r>
            <a:r>
              <a:rPr lang="en-US" altLang="zh-CN" dirty="0"/>
              <a:t> </a:t>
            </a:r>
          </a:p>
          <a:p>
            <a:pPr>
              <a:buFontTx/>
              <a:buNone/>
            </a:pPr>
            <a:r>
              <a:rPr lang="en-US" altLang="zh-CN" dirty="0"/>
              <a:t>	by William Stallings</a:t>
            </a:r>
          </a:p>
          <a:p>
            <a:pPr>
              <a:buFontTx/>
              <a:buNone/>
            </a:pPr>
            <a:r>
              <a:rPr lang="en-US" altLang="zh-CN" dirty="0"/>
              <a:t>	Chapter 20: Intruders</a:t>
            </a:r>
          </a:p>
          <a:p>
            <a:pPr>
              <a:buFontTx/>
              <a:buNone/>
            </a:pPr>
            <a:r>
              <a:rPr lang="en-US" altLang="zh-CN" dirty="0"/>
              <a:t>	Chapter 22: Firewalls</a:t>
            </a:r>
          </a:p>
          <a:p>
            <a:r>
              <a:rPr lang="en-US" altLang="zh-CN" dirty="0">
                <a:hlinkClick r:id="rId3"/>
              </a:rPr>
              <a:t>IDS vs IPS vs Firewall – Know the Difference</a:t>
            </a:r>
            <a:r>
              <a:rPr lang="en-US" altLang="zh-CN" dirty="0"/>
              <a:t> </a:t>
            </a:r>
          </a:p>
          <a:p>
            <a:pPr>
              <a:buNone/>
            </a:pPr>
            <a:r>
              <a:rPr lang="en-US" altLang="zh-CN" dirty="0"/>
              <a:t>	by Rashmi Bhardwaj</a:t>
            </a:r>
            <a:endParaRPr lang="en-US" altLang="zh-CN" i="1"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E82630A-CCC5-8D4A-B9FF-E9F3B3EE64B5}"/>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algn="ctr" eaLnBrk="1" hangingPunct="1">
              <a:defRPr/>
            </a:pPr>
            <a:r>
              <a:rPr lang="en-US" altLang="zh-CN" sz="6600" b="1" kern="0" dirty="0">
                <a:solidFill>
                  <a:srgbClr val="00B0F0"/>
                </a:solidFill>
                <a:latin typeface="+mj-lt"/>
                <a:ea typeface="+mj-ea"/>
                <a:cs typeface="+mj-cs"/>
              </a:rPr>
              <a:t>Thank You</a:t>
            </a:r>
          </a:p>
        </p:txBody>
      </p:sp>
      <p:sp>
        <p:nvSpPr>
          <p:cNvPr id="6" name="Rectangle 2">
            <a:extLst>
              <a:ext uri="{FF2B5EF4-FFF2-40B4-BE49-F238E27FC236}">
                <a16:creationId xmlns:a16="http://schemas.microsoft.com/office/drawing/2014/main" id="{30A4EC78-EFF1-E446-A1CE-041C545F1632}"/>
              </a:ext>
            </a:extLst>
          </p:cNvPr>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algn="r" eaLnBrk="1" hangingPunct="1">
              <a:defRPr/>
            </a:pPr>
            <a:r>
              <a:rPr lang="en-US" altLang="zh-CN" sz="6600" b="1" kern="0" dirty="0">
                <a:solidFill>
                  <a:schemeClr val="bg1"/>
                </a:solidFill>
                <a:latin typeface="微软雅黑" pitchFamily="34" charset="-122"/>
                <a:ea typeface="微软雅黑" pitchFamily="34" charset="-122"/>
                <a:cs typeface="+mj-cs"/>
              </a:rPr>
              <a:t>be on the road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97CD-58DC-784A-84B6-488E534DE691}"/>
              </a:ext>
            </a:extLst>
          </p:cNvPr>
          <p:cNvSpPr>
            <a:spLocks noGrp="1"/>
          </p:cNvSpPr>
          <p:nvPr>
            <p:ph type="title"/>
          </p:nvPr>
        </p:nvSpPr>
        <p:spPr/>
        <p:txBody>
          <a:bodyPr/>
          <a:lstStyle/>
          <a:p>
            <a:r>
              <a:rPr lang="en-CN" dirty="0"/>
              <a:t>Direction Control</a:t>
            </a:r>
          </a:p>
        </p:txBody>
      </p:sp>
      <p:sp>
        <p:nvSpPr>
          <p:cNvPr id="3" name="Content Placeholder 2">
            <a:extLst>
              <a:ext uri="{FF2B5EF4-FFF2-40B4-BE49-F238E27FC236}">
                <a16:creationId xmlns:a16="http://schemas.microsoft.com/office/drawing/2014/main" id="{759F1143-0D3C-4243-8226-E0A14BBE9327}"/>
              </a:ext>
            </a:extLst>
          </p:cNvPr>
          <p:cNvSpPr>
            <a:spLocks noGrp="1"/>
          </p:cNvSpPr>
          <p:nvPr>
            <p:ph idx="1"/>
          </p:nvPr>
        </p:nvSpPr>
        <p:spPr/>
        <p:txBody>
          <a:bodyPr/>
          <a:lstStyle/>
          <a:p>
            <a:r>
              <a:rPr lang="en-CN" dirty="0">
                <a:solidFill>
                  <a:srgbClr val="00B0F0"/>
                </a:solidFill>
              </a:rPr>
              <a:t>Direction Control                           </a:t>
            </a:r>
            <a:r>
              <a:rPr lang="en-US" dirty="0"/>
              <a:t>d</a:t>
            </a:r>
            <a:r>
              <a:rPr lang="en-CN" dirty="0"/>
              <a:t>etermine the direction in which particular service requests may be initiated and allowed to flow through the firewall</a:t>
            </a:r>
          </a:p>
        </p:txBody>
      </p:sp>
    </p:spTree>
    <p:extLst>
      <p:ext uri="{BB962C8B-B14F-4D97-AF65-F5344CB8AC3E}">
        <p14:creationId xmlns:p14="http://schemas.microsoft.com/office/powerpoint/2010/main" val="1417705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97CD-58DC-784A-84B6-488E534DE691}"/>
              </a:ext>
            </a:extLst>
          </p:cNvPr>
          <p:cNvSpPr>
            <a:spLocks noGrp="1"/>
          </p:cNvSpPr>
          <p:nvPr>
            <p:ph type="title"/>
          </p:nvPr>
        </p:nvSpPr>
        <p:spPr/>
        <p:txBody>
          <a:bodyPr/>
          <a:lstStyle/>
          <a:p>
            <a:r>
              <a:rPr lang="en-CN" dirty="0"/>
              <a:t>User Control</a:t>
            </a:r>
          </a:p>
        </p:txBody>
      </p:sp>
      <p:sp>
        <p:nvSpPr>
          <p:cNvPr id="3" name="Content Placeholder 2">
            <a:extLst>
              <a:ext uri="{FF2B5EF4-FFF2-40B4-BE49-F238E27FC236}">
                <a16:creationId xmlns:a16="http://schemas.microsoft.com/office/drawing/2014/main" id="{759F1143-0D3C-4243-8226-E0A14BBE9327}"/>
              </a:ext>
            </a:extLst>
          </p:cNvPr>
          <p:cNvSpPr>
            <a:spLocks noGrp="1"/>
          </p:cNvSpPr>
          <p:nvPr>
            <p:ph idx="1"/>
          </p:nvPr>
        </p:nvSpPr>
        <p:spPr/>
        <p:txBody>
          <a:bodyPr/>
          <a:lstStyle/>
          <a:p>
            <a:r>
              <a:rPr lang="en-CN" dirty="0">
                <a:solidFill>
                  <a:srgbClr val="00B0F0"/>
                </a:solidFill>
              </a:rPr>
              <a:t>User Control                              </a:t>
            </a:r>
            <a:r>
              <a:rPr lang="en-US" dirty="0"/>
              <a:t>control access to a service according to which user is attempting to access it</a:t>
            </a:r>
            <a:endParaRPr lang="en-CN" dirty="0"/>
          </a:p>
        </p:txBody>
      </p:sp>
    </p:spTree>
    <p:extLst>
      <p:ext uri="{BB962C8B-B14F-4D97-AF65-F5344CB8AC3E}">
        <p14:creationId xmlns:p14="http://schemas.microsoft.com/office/powerpoint/2010/main" val="2049630621"/>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36447</TotalTime>
  <Words>2418</Words>
  <Application>Microsoft Macintosh PowerPoint</Application>
  <PresentationFormat>On-screen Show (4:3)</PresentationFormat>
  <Paragraphs>310</Paragraphs>
  <Slides>79</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79</vt:i4>
      </vt:variant>
    </vt:vector>
  </HeadingPairs>
  <TitlesOfParts>
    <vt:vector size="85" baseType="lpstr">
      <vt:lpstr>微软雅黑</vt:lpstr>
      <vt:lpstr>宋体</vt:lpstr>
      <vt:lpstr>Arial</vt:lpstr>
      <vt:lpstr>Verdana</vt:lpstr>
      <vt:lpstr>默认设计模板</vt:lpstr>
      <vt:lpstr>1_默认设计模板</vt:lpstr>
      <vt:lpstr>Traffic Analysis</vt:lpstr>
      <vt:lpstr>Traffic Analysis</vt:lpstr>
      <vt:lpstr>Firewall</vt:lpstr>
      <vt:lpstr>Design Goals</vt:lpstr>
      <vt:lpstr>Design Techniques</vt:lpstr>
      <vt:lpstr>Service Control</vt:lpstr>
      <vt:lpstr>Service Control</vt:lpstr>
      <vt:lpstr>Direction Control</vt:lpstr>
      <vt:lpstr>User Control</vt:lpstr>
      <vt:lpstr>User Control</vt:lpstr>
      <vt:lpstr>Behavior Control</vt:lpstr>
      <vt:lpstr>Behavior Control</vt:lpstr>
      <vt:lpstr>PowerPoint Presentation</vt:lpstr>
      <vt:lpstr>Packet Filtering Firewall</vt:lpstr>
      <vt:lpstr>Packet Filtering Firewall</vt:lpstr>
      <vt:lpstr>Packet Filtering Firewall</vt:lpstr>
      <vt:lpstr>PowerPoint Presentation</vt:lpstr>
      <vt:lpstr>Packet Filtering Firewall</vt:lpstr>
      <vt:lpstr>Stateful Inspection Firewall</vt:lpstr>
      <vt:lpstr>Stateful Inspection Firewall</vt:lpstr>
      <vt:lpstr>Application Proxy Firewall</vt:lpstr>
      <vt:lpstr>Circuit-Level Proxy Firewall</vt:lpstr>
      <vt:lpstr>PowerPoint Presentation</vt:lpstr>
      <vt:lpstr>DMZ Networks</vt:lpstr>
      <vt:lpstr>DMZ Networks</vt:lpstr>
      <vt:lpstr>Virtual Private Networks</vt:lpstr>
      <vt:lpstr>VPN</vt:lpstr>
      <vt:lpstr>Distributed Firewalls</vt:lpstr>
      <vt:lpstr>PowerPoint Presentation</vt:lpstr>
      <vt:lpstr>TCP SYN Flood</vt:lpstr>
      <vt:lpstr>TCP SYN Flood</vt:lpstr>
      <vt:lpstr>PowerPoint Presentation</vt:lpstr>
      <vt:lpstr>IDS</vt:lpstr>
      <vt:lpstr>Intrusion Behavior Patterns</vt:lpstr>
      <vt:lpstr>Intrusion Behavior Patterns</vt:lpstr>
      <vt:lpstr>Intrusion Behavior Patterns</vt:lpstr>
      <vt:lpstr>PowerPoint Presentation</vt:lpstr>
      <vt:lpstr>PowerPoint Presentation</vt:lpstr>
      <vt:lpstr>Audit Record</vt:lpstr>
      <vt:lpstr>Audit Record</vt:lpstr>
      <vt:lpstr>Audit Record</vt:lpstr>
      <vt:lpstr>Audit Record</vt:lpstr>
      <vt:lpstr>Statistical Anomaly Detection</vt:lpstr>
      <vt:lpstr>Statistical Anomaly Detection</vt:lpstr>
      <vt:lpstr>Statistical Anomaly Detection</vt:lpstr>
      <vt:lpstr>Rule-Based Detection</vt:lpstr>
      <vt:lpstr>Distributed IDS</vt:lpstr>
      <vt:lpstr>Distributed IDS</vt:lpstr>
      <vt:lpstr>Distributed IDS</vt:lpstr>
      <vt:lpstr>Distributed IDS</vt:lpstr>
      <vt:lpstr>Agent Architecture</vt:lpstr>
      <vt:lpstr>PowerPoint Presentation</vt:lpstr>
      <vt:lpstr>Honeypot</vt:lpstr>
      <vt:lpstr>Honeypot</vt:lpstr>
      <vt:lpstr>PowerPoint Presentation</vt:lpstr>
      <vt:lpstr>IDS Detection Accuracy</vt:lpstr>
      <vt:lpstr>IDS Detection Accuracy</vt:lpstr>
      <vt:lpstr>IDS vs Firewall</vt:lpstr>
      <vt:lpstr>PowerPoint Presentation</vt:lpstr>
      <vt:lpstr>IPS</vt:lpstr>
      <vt:lpstr>IPS</vt:lpstr>
      <vt:lpstr>PowerPoint Presentation</vt:lpstr>
      <vt:lpstr>Pattern Correlation</vt:lpstr>
      <vt:lpstr>Pattern Correlation</vt:lpstr>
      <vt:lpstr>Pattern Correlation</vt:lpstr>
      <vt:lpstr>Pattern Correlation</vt:lpstr>
      <vt:lpstr>Learning…for sure</vt:lpstr>
      <vt:lpstr>PowerPoint Presentation</vt:lpstr>
      <vt:lpstr>PowerPoint Presentation</vt:lpstr>
      <vt:lpstr>Traffic Obfuscation</vt:lpstr>
      <vt:lpstr>ditto</vt:lpstr>
      <vt:lpstr>PowerPoint Presentation</vt:lpstr>
      <vt:lpstr>PowerPoint Presentation</vt:lpstr>
      <vt:lpstr>Active Probing</vt:lpstr>
      <vt:lpstr>Active Probing</vt:lpstr>
      <vt:lpstr>PowerPoint Presentation</vt:lpstr>
      <vt:lpstr>?</vt:lpstr>
      <vt:lpstr>Readings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Office User</cp:lastModifiedBy>
  <cp:revision>1790</cp:revision>
  <cp:lastPrinted>1601-01-01T00:00:00Z</cp:lastPrinted>
  <dcterms:created xsi:type="dcterms:W3CDTF">1601-01-01T00:00:00Z</dcterms:created>
  <dcterms:modified xsi:type="dcterms:W3CDTF">2022-03-28T07:22:12Z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